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96" r:id="rId1"/>
  </p:sldMasterIdLst>
  <p:sldIdLst>
    <p:sldId id="256" r:id="rId2"/>
    <p:sldId id="302" r:id="rId3"/>
    <p:sldId id="303" r:id="rId4"/>
    <p:sldId id="305" r:id="rId5"/>
    <p:sldId id="304" r:id="rId6"/>
    <p:sldId id="318" r:id="rId7"/>
    <p:sldId id="306" r:id="rId8"/>
    <p:sldId id="307" r:id="rId9"/>
    <p:sldId id="257" r:id="rId10"/>
    <p:sldId id="301" r:id="rId11"/>
    <p:sldId id="261" r:id="rId12"/>
    <p:sldId id="310" r:id="rId13"/>
    <p:sldId id="308" r:id="rId14"/>
    <p:sldId id="313" r:id="rId15"/>
    <p:sldId id="317" r:id="rId16"/>
    <p:sldId id="309" r:id="rId17"/>
    <p:sldId id="312" r:id="rId18"/>
    <p:sldId id="298" r:id="rId19"/>
    <p:sldId id="316" r:id="rId20"/>
    <p:sldId id="288" r:id="rId21"/>
  </p:sldIdLst>
  <p:sldSz cx="12192000" cy="6858000"/>
  <p:notesSz cx="6950075" cy="9236075"/>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63" d="100"/>
          <a:sy n="63" d="100"/>
        </p:scale>
        <p:origin x="84" y="13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bwMode="blackWhite">
          <a:xfrm>
            <a:off x="1600200" y="2386744"/>
            <a:ext cx="8991600" cy="1645920"/>
          </a:xfrm>
          <a:solidFill>
            <a:srgbClr val="FFFFFF"/>
          </a:solidFill>
          <a:ln w="38100">
            <a:solidFill>
              <a:srgbClr val="404040"/>
            </a:solidFill>
          </a:ln>
        </p:spPr>
        <p:txBody>
          <a:bodyPr lIns="274320" rIns="274320" anchor="ctr" anchorCtr="1">
            <a:normAutofit/>
          </a:bodyPr>
          <a:lstStyle>
            <a:lvl1pPr algn="ctr">
              <a:defRPr sz="3800">
                <a:solidFill>
                  <a:srgbClr val="262626"/>
                </a:solidFill>
              </a:defRPr>
            </a:lvl1pPr>
          </a:lstStyle>
          <a:p>
            <a:r>
              <a:rPr lang="en-US"/>
              <a:t>Click to edit Master title style</a:t>
            </a:r>
            <a:endParaRPr lang="en-US" dirty="0"/>
          </a:p>
        </p:txBody>
      </p:sp>
      <p:sp>
        <p:nvSpPr>
          <p:cNvPr id="3" name="Subtitle 2"/>
          <p:cNvSpPr>
            <a:spLocks noGrp="1"/>
          </p:cNvSpPr>
          <p:nvPr>
            <p:ph type="subTitle" idx="1"/>
          </p:nvPr>
        </p:nvSpPr>
        <p:spPr>
          <a:xfrm>
            <a:off x="2695194" y="4352544"/>
            <a:ext cx="6801612" cy="1239894"/>
          </a:xfrm>
          <a:noFill/>
        </p:spPr>
        <p:txBody>
          <a:bodyPr>
            <a:normAutofit/>
          </a:bodyPr>
          <a:lstStyle>
            <a:lvl1pPr marL="0" indent="0" algn="ctr">
              <a:buNone/>
              <a:defRPr sz="2000">
                <a:solidFill>
                  <a:schemeClr val="tx1">
                    <a:lumMod val="75000"/>
                    <a:lumOff val="2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7" name="Date Placeholder 6"/>
          <p:cNvSpPr>
            <a:spLocks noGrp="1"/>
          </p:cNvSpPr>
          <p:nvPr>
            <p:ph type="dt" sz="half" idx="10"/>
          </p:nvPr>
        </p:nvSpPr>
        <p:spPr/>
        <p:txBody>
          <a:bodyPr/>
          <a:lstStyle/>
          <a:p>
            <a:fld id="{1160EA64-D806-43AC-9DF2-F8C432F32B4C}" type="datetimeFigureOut">
              <a:rPr lang="en-US" dirty="0"/>
              <a:t>10/6/2022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8A7A6979-0714-4377-B894-6BE4C2D6E202}" type="slidenum">
              <a:rPr lang="en-US" dirty="0"/>
              <a:pPr/>
              <a:t>‹#›</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F070A7B3-6521-4DCA-87E5-044747A908C1}" type="datetimeFigureOut">
              <a:rPr lang="en-US" dirty="0"/>
              <a:t>10/6/2022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8A7A6979-0714-4377-B894-6BE4C2D6E202}"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blackWhite">
          <a:xfrm>
            <a:off x="1600200" y="2386744"/>
            <a:ext cx="8991600" cy="1645920"/>
          </a:xfrm>
          <a:solidFill>
            <a:srgbClr val="FFFFFF"/>
          </a:solidFill>
          <a:ln w="38100">
            <a:solidFill>
              <a:srgbClr val="404040"/>
            </a:solidFill>
          </a:ln>
        </p:spPr>
        <p:txBody>
          <a:bodyPr lIns="274320" rIns="274320" anchor="ctr" anchorCtr="1">
            <a:normAutofit/>
          </a:bodyPr>
          <a:lstStyle>
            <a:lvl1pPr>
              <a:defRPr sz="3800">
                <a:solidFill>
                  <a:srgbClr val="262626"/>
                </a:solidFill>
              </a:defRPr>
            </a:lvl1pPr>
          </a:lstStyle>
          <a:p>
            <a:r>
              <a:rPr lang="en-US"/>
              <a:t>Click to edit Master title style</a:t>
            </a:r>
            <a:endParaRPr lang="en-US" dirty="0"/>
          </a:p>
        </p:txBody>
      </p:sp>
      <p:sp>
        <p:nvSpPr>
          <p:cNvPr id="3" name="Text Placeholder 2"/>
          <p:cNvSpPr>
            <a:spLocks noGrp="1"/>
          </p:cNvSpPr>
          <p:nvPr>
            <p:ph type="body" idx="1"/>
          </p:nvPr>
        </p:nvSpPr>
        <p:spPr>
          <a:xfrm>
            <a:off x="2695194" y="4352465"/>
            <a:ext cx="6801612" cy="1265082"/>
          </a:xfrm>
        </p:spPr>
        <p:txBody>
          <a:bodyPr anchor="t" anchorCtr="1">
            <a:normAutofit/>
          </a:bodyPr>
          <a:lstStyle>
            <a:lvl1pPr marL="0" indent="0">
              <a:buNone/>
              <a:defRPr sz="20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7" name="Date Placeholder 6"/>
          <p:cNvSpPr>
            <a:spLocks noGrp="1"/>
          </p:cNvSpPr>
          <p:nvPr>
            <p:ph type="dt" sz="half" idx="10"/>
          </p:nvPr>
        </p:nvSpPr>
        <p:spPr/>
        <p:txBody>
          <a:bodyPr/>
          <a:lstStyle/>
          <a:p>
            <a:fld id="{1160EA64-D806-43AC-9DF2-F8C432F32B4C}" type="datetimeFigureOut">
              <a:rPr lang="en-US" dirty="0"/>
              <a:t>10/6/2022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8A7A6979-0714-4377-B894-6BE4C2D6E202}" type="slidenum">
              <a:rPr lang="en-US" dirty="0"/>
              <a:pPr/>
              <a:t>‹#›</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581912" y="2638044"/>
            <a:ext cx="4271771" cy="310198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338315" y="2638044"/>
            <a:ext cx="4270247" cy="310198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Date Placeholder 7"/>
          <p:cNvSpPr>
            <a:spLocks noGrp="1"/>
          </p:cNvSpPr>
          <p:nvPr>
            <p:ph type="dt" sz="half" idx="10"/>
          </p:nvPr>
        </p:nvSpPr>
        <p:spPr/>
        <p:txBody>
          <a:bodyPr/>
          <a:lstStyle/>
          <a:p>
            <a:fld id="{AB134690-1557-4C89-A502-4959FE7FAD70}" type="datetimeFigureOut">
              <a:rPr lang="en-US" dirty="0"/>
              <a:t>10/6/2022</a:t>
            </a:fld>
            <a:endParaRPr lang="en-US" dirty="0"/>
          </a:p>
        </p:txBody>
      </p:sp>
      <p:sp>
        <p:nvSpPr>
          <p:cNvPr id="9" name="Footer Placeholder 8"/>
          <p:cNvSpPr>
            <a:spLocks noGrp="1"/>
          </p:cNvSpPr>
          <p:nvPr>
            <p:ph type="ftr" sz="quarter" idx="11"/>
          </p:nvPr>
        </p:nvSpPr>
        <p:spPr/>
        <p:txBody>
          <a:bodyPr/>
          <a:lstStyle/>
          <a:p>
            <a:endParaRPr lang="en-US" dirty="0"/>
          </a:p>
        </p:txBody>
      </p:sp>
      <p:sp>
        <p:nvSpPr>
          <p:cNvPr id="10" name="Slide Number Placeholder 9"/>
          <p:cNvSpPr>
            <a:spLocks noGrp="1"/>
          </p:cNvSpPr>
          <p:nvPr>
            <p:ph type="sldNum" sz="quarter" idx="12"/>
          </p:nvPr>
        </p:nvSpPr>
        <p:spPr/>
        <p:txBody>
          <a:bodyPr/>
          <a:lstStyle/>
          <a:p>
            <a:fld id="{8A7A6979-0714-4377-B894-6BE4C2D6E20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583436" y="2313433"/>
            <a:ext cx="4270248" cy="704087"/>
          </a:xfrm>
        </p:spPr>
        <p:txBody>
          <a:bodyPr anchor="b" anchorCtr="1">
            <a:normAutofit/>
          </a:bodyPr>
          <a:lstStyle>
            <a:lvl1pPr marL="0" indent="0" algn="ctr">
              <a:buNone/>
              <a:defRPr sz="1900" b="0" cap="all" spc="100" baseline="0">
                <a:solidFill>
                  <a:schemeClr val="accent2">
                    <a:lumMod val="75000"/>
                  </a:schemeClr>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583436" y="3143250"/>
            <a:ext cx="4270248" cy="2596776"/>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Content Placeholder 5"/>
          <p:cNvSpPr>
            <a:spLocks noGrp="1"/>
          </p:cNvSpPr>
          <p:nvPr>
            <p:ph sz="quarter" idx="4"/>
          </p:nvPr>
        </p:nvSpPr>
        <p:spPr>
          <a:xfrm>
            <a:off x="6338316" y="3143250"/>
            <a:ext cx="4253484" cy="2596776"/>
          </a:xfrm>
        </p:spPr>
        <p:txBody>
          <a:bodyPr/>
          <a:lstStyle>
            <a:lvl5pPr>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Text Placeholder 4"/>
          <p:cNvSpPr>
            <a:spLocks noGrp="1"/>
          </p:cNvSpPr>
          <p:nvPr>
            <p:ph type="body" sz="quarter" idx="13"/>
          </p:nvPr>
        </p:nvSpPr>
        <p:spPr>
          <a:xfrm>
            <a:off x="6338316" y="2313433"/>
            <a:ext cx="4270248" cy="704087"/>
          </a:xfrm>
        </p:spPr>
        <p:txBody>
          <a:bodyPr anchor="b" anchorCtr="1">
            <a:normAutofit/>
          </a:bodyPr>
          <a:lstStyle>
            <a:lvl1pPr marL="0" indent="0" algn="ctr">
              <a:buNone/>
              <a:defRPr sz="1900" b="0" cap="all" spc="100" baseline="0">
                <a:solidFill>
                  <a:schemeClr val="accent2">
                    <a:lumMod val="75000"/>
                  </a:schemeClr>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7" name="Date Placeholder 6"/>
          <p:cNvSpPr>
            <a:spLocks noGrp="1"/>
          </p:cNvSpPr>
          <p:nvPr>
            <p:ph type="dt" sz="half" idx="10"/>
          </p:nvPr>
        </p:nvSpPr>
        <p:spPr/>
        <p:txBody>
          <a:bodyPr/>
          <a:lstStyle/>
          <a:p>
            <a:fld id="{4F7D4976-E339-4826-83B7-FBD03F55ECF8}" type="datetimeFigureOut">
              <a:rPr lang="en-US" dirty="0"/>
              <a:t>10/6/2022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8A7A6979-0714-4377-B894-6BE4C2D6E202}" type="slidenum">
              <a:rPr lang="en-US" dirty="0"/>
              <a:t>‹#›</a:t>
            </a:fld>
            <a:endParaRPr lang="en-US" dirty="0"/>
          </a:p>
        </p:txBody>
      </p:sp>
      <p:sp>
        <p:nvSpPr>
          <p:cNvPr id="10" name="Title 9"/>
          <p:cNvSpPr>
            <a:spLocks noGrp="1"/>
          </p:cNvSpPr>
          <p:nvPr>
            <p:ph type="title"/>
          </p:nvPr>
        </p:nvSpPr>
        <p:spPr/>
        <p:txBody>
          <a:bodyPr/>
          <a:lstStyle/>
          <a:p>
            <a:r>
              <a:rPr lang="en-US"/>
              <a:t>Click to edit Master title style</a:t>
            </a:r>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E1037C31-9E7A-4F99-8774-A0E530DE1A42}" type="datetimeFigureOut">
              <a:rPr lang="en-US" dirty="0"/>
              <a:t>10/6/2022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8A7A6979-0714-4377-B894-6BE4C2D6E20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278504F-A551-4DE0-9316-4DCD1D8CC752}" type="datetimeFigureOut">
              <a:rPr lang="en-US" dirty="0"/>
              <a:t>10/6/2022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8A7A6979-0714-4377-B894-6BE4C2D6E20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6" name="Rectangle 25"/>
          <p:cNvSpPr/>
          <p:nvPr/>
        </p:nvSpPr>
        <p:spPr>
          <a:xfrm>
            <a:off x="0" y="0"/>
            <a:ext cx="6096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bwMode="blackWhite">
          <a:xfrm>
            <a:off x="804672" y="2243828"/>
            <a:ext cx="4486656" cy="1141497"/>
          </a:xfrm>
          <a:solidFill>
            <a:srgbClr val="FFFFFF"/>
          </a:solidFill>
          <a:ln>
            <a:solidFill>
              <a:srgbClr val="404040"/>
            </a:solidFill>
          </a:ln>
        </p:spPr>
        <p:txBody>
          <a:bodyPr anchor="ctr" anchorCtr="1">
            <a:normAutofit/>
          </a:bodyPr>
          <a:lstStyle>
            <a:lvl1pPr>
              <a:defRPr sz="2200">
                <a:solidFill>
                  <a:srgbClr val="262626"/>
                </a:solidFill>
              </a:defRPr>
            </a:lvl1pPr>
          </a:lstStyle>
          <a:p>
            <a:r>
              <a:rPr lang="en-US"/>
              <a:t>Click to edit Master title style</a:t>
            </a:r>
            <a:endParaRPr lang="en-US" dirty="0"/>
          </a:p>
        </p:txBody>
      </p:sp>
      <p:sp>
        <p:nvSpPr>
          <p:cNvPr id="3" name="Content Placeholder 2"/>
          <p:cNvSpPr>
            <a:spLocks noGrp="1"/>
          </p:cNvSpPr>
          <p:nvPr>
            <p:ph idx="1"/>
          </p:nvPr>
        </p:nvSpPr>
        <p:spPr>
          <a:xfrm>
            <a:off x="6736080" y="804672"/>
            <a:ext cx="4815840" cy="5248656"/>
          </a:xfrm>
        </p:spPr>
        <p:txBody>
          <a:bodyPr>
            <a:normAutofit/>
          </a:bodyPr>
          <a:lstStyle>
            <a:lvl1pPr>
              <a:defRPr sz="1900">
                <a:solidFill>
                  <a:schemeClr val="tx1"/>
                </a:solidFill>
              </a:defRPr>
            </a:lvl1pPr>
            <a:lvl2pPr>
              <a:defRPr sz="1600">
                <a:solidFill>
                  <a:schemeClr val="tx1"/>
                </a:solidFill>
              </a:defRPr>
            </a:lvl2pPr>
            <a:lvl3pPr>
              <a:defRPr sz="1600">
                <a:solidFill>
                  <a:schemeClr val="tx1"/>
                </a:solidFill>
              </a:defRPr>
            </a:lvl3pPr>
            <a:lvl4pPr>
              <a:defRPr sz="1600">
                <a:solidFill>
                  <a:schemeClr val="tx1"/>
                </a:solidFill>
              </a:defRPr>
            </a:lvl4pPr>
            <a:lvl5pPr>
              <a:defRPr sz="1600">
                <a:solidFill>
                  <a:schemeClr val="tx1"/>
                </a:solidFill>
              </a:defRPr>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15568" y="3549918"/>
            <a:ext cx="3794760" cy="2194036"/>
          </a:xfrm>
        </p:spPr>
        <p:txBody>
          <a:bodyPr anchor="t" anchorCtr="1">
            <a:normAutofit/>
          </a:bodyPr>
          <a:lstStyle>
            <a:lvl1pPr marL="0" indent="0" algn="ctr">
              <a:buNone/>
              <a:defRPr sz="1500">
                <a:solidFill>
                  <a:srgbClr val="FFFFF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9" name="Date Placeholder 8"/>
          <p:cNvSpPr>
            <a:spLocks noGrp="1"/>
          </p:cNvSpPr>
          <p:nvPr>
            <p:ph type="dt" sz="half" idx="10"/>
          </p:nvPr>
        </p:nvSpPr>
        <p:spPr/>
        <p:txBody>
          <a:bodyPr/>
          <a:lstStyle/>
          <a:p>
            <a:fld id="{D1BE4249-C0D0-4B06-8692-E8BB871AF643}" type="datetimeFigureOut">
              <a:rPr lang="en-US" dirty="0"/>
              <a:t>10/6/2022</a:t>
            </a:fld>
            <a:endParaRPr lang="en-US" dirty="0"/>
          </a:p>
        </p:txBody>
      </p:sp>
      <p:sp>
        <p:nvSpPr>
          <p:cNvPr id="10" name="Footer Placeholder 9"/>
          <p:cNvSpPr>
            <a:spLocks noGrp="1"/>
          </p:cNvSpPr>
          <p:nvPr>
            <p:ph type="ftr" sz="quarter" idx="11"/>
          </p:nvPr>
        </p:nvSpPr>
        <p:spPr>
          <a:xfrm>
            <a:off x="804672" y="6236208"/>
            <a:ext cx="5124797" cy="320040"/>
          </a:xfrm>
        </p:spPr>
        <p:txBody>
          <a:bodyPr/>
          <a:lstStyle>
            <a:lvl1pPr>
              <a:defRPr>
                <a:solidFill>
                  <a:srgbClr val="FFFFFF">
                    <a:alpha val="70000"/>
                  </a:srgbClr>
                </a:solidFill>
              </a:defRPr>
            </a:lvl1pPr>
          </a:lstStyle>
          <a:p>
            <a:endParaRPr lang="en-US" dirty="0"/>
          </a:p>
        </p:txBody>
      </p:sp>
      <p:sp>
        <p:nvSpPr>
          <p:cNvPr id="11" name="Slide Number Placeholder 10"/>
          <p:cNvSpPr>
            <a:spLocks noGrp="1"/>
          </p:cNvSpPr>
          <p:nvPr>
            <p:ph type="sldNum" sz="quarter" idx="12"/>
          </p:nvPr>
        </p:nvSpPr>
        <p:spPr/>
        <p:txBody>
          <a:bodyPr/>
          <a:lstStyle/>
          <a:p>
            <a:fld id="{8A7A6979-0714-4377-B894-6BE4C2D6E20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18" name="Rectangle 17"/>
          <p:cNvSpPr/>
          <p:nvPr/>
        </p:nvSpPr>
        <p:spPr>
          <a:xfrm>
            <a:off x="0" y="0"/>
            <a:ext cx="6095999"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bwMode="blackWhite">
          <a:xfrm>
            <a:off x="808523" y="2243828"/>
            <a:ext cx="4494998" cy="1134640"/>
          </a:xfrm>
          <a:solidFill>
            <a:srgbClr val="FFFFFF"/>
          </a:solidFill>
          <a:ln>
            <a:solidFill>
              <a:srgbClr val="404040"/>
            </a:solidFill>
          </a:ln>
        </p:spPr>
        <p:txBody>
          <a:bodyPr anchor="ctr" anchorCtr="1">
            <a:noAutofit/>
          </a:bodyPr>
          <a:lstStyle>
            <a:lvl1pPr>
              <a:defRPr sz="2200">
                <a:solidFill>
                  <a:srgbClr val="262626"/>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6095999" y="0"/>
            <a:ext cx="6102097" cy="6858000"/>
          </a:xfrm>
          <a:solidFill>
            <a:schemeClr val="bg1">
              <a:lumMod val="75000"/>
            </a:schemeClr>
          </a:solidFill>
        </p:spPr>
        <p:txBody>
          <a:bodyPr anchor="t"/>
          <a:lstStyle>
            <a:lvl1pPr marL="0" indent="0">
              <a:buNone/>
              <a:defRPr sz="3200">
                <a:solidFill>
                  <a:schemeClr val="bg1">
                    <a:lumMod val="85000"/>
                    <a:lumOff val="15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115568" y="3549918"/>
            <a:ext cx="3794760" cy="2194037"/>
          </a:xfrm>
        </p:spPr>
        <p:txBody>
          <a:bodyPr anchor="t" anchorCtr="1">
            <a:normAutofit/>
          </a:bodyPr>
          <a:lstStyle>
            <a:lvl1pPr marL="0" indent="0" algn="ctr">
              <a:buNone/>
              <a:defRPr sz="1500">
                <a:solidFill>
                  <a:srgbClr val="FFFFF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8" name="Date Placeholder 7"/>
          <p:cNvSpPr>
            <a:spLocks noGrp="1"/>
          </p:cNvSpPr>
          <p:nvPr>
            <p:ph type="dt" sz="half" idx="10"/>
          </p:nvPr>
        </p:nvSpPr>
        <p:spPr/>
        <p:txBody>
          <a:bodyPr/>
          <a:lstStyle>
            <a:lvl1pPr>
              <a:defRPr>
                <a:solidFill>
                  <a:srgbClr val="FFFFFF"/>
                </a:solidFill>
                <a:effectLst>
                  <a:outerShdw blurRad="50800" dist="38100" dir="2700000" algn="tl" rotWithShape="0">
                    <a:prstClr val="black">
                      <a:alpha val="43000"/>
                    </a:prstClr>
                  </a:outerShdw>
                </a:effectLst>
              </a:defRPr>
            </a:lvl1pPr>
          </a:lstStyle>
          <a:p>
            <a:fld id="{042B0DB6-F5C7-45FB-8CF3-31B45F9C2DAC}" type="datetimeFigureOut">
              <a:rPr lang="en-US" dirty="0"/>
              <a:t>10/6/2022</a:t>
            </a:fld>
            <a:endParaRPr lang="en-US" dirty="0"/>
          </a:p>
        </p:txBody>
      </p:sp>
      <p:sp>
        <p:nvSpPr>
          <p:cNvPr id="9" name="Footer Placeholder 8"/>
          <p:cNvSpPr>
            <a:spLocks noGrp="1"/>
          </p:cNvSpPr>
          <p:nvPr>
            <p:ph type="ftr" sz="quarter" idx="11"/>
          </p:nvPr>
        </p:nvSpPr>
        <p:spPr>
          <a:xfrm>
            <a:off x="804672" y="6236208"/>
            <a:ext cx="5124797" cy="320040"/>
          </a:xfrm>
        </p:spPr>
        <p:txBody>
          <a:bodyPr/>
          <a:lstStyle>
            <a:lvl1pPr>
              <a:defRPr>
                <a:solidFill>
                  <a:srgbClr val="FFFFFF">
                    <a:alpha val="70000"/>
                  </a:srgbClr>
                </a:solidFill>
              </a:defRPr>
            </a:lvl1pPr>
          </a:lstStyle>
          <a:p>
            <a:endParaRPr lang="en-US" dirty="0"/>
          </a:p>
        </p:txBody>
      </p:sp>
      <p:sp>
        <p:nvSpPr>
          <p:cNvPr id="10" name="Slide Number Placeholder 9"/>
          <p:cNvSpPr>
            <a:spLocks noGrp="1"/>
          </p:cNvSpPr>
          <p:nvPr>
            <p:ph type="sldNum" sz="quarter" idx="12"/>
          </p:nvPr>
        </p:nvSpPr>
        <p:spPr/>
        <p:txBody>
          <a:bodyPr/>
          <a:lstStyle/>
          <a:p>
            <a:fld id="{8A7A6979-0714-4377-B894-6BE4C2D6E20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9F9C37B-1D36-470B-8223-D6C91242EC14}" type="datetimeFigureOut">
              <a:rPr lang="en-US" dirty="0"/>
              <a:t>10/6/2022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A7A6979-0714-4377-B894-6BE4C2D6E20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53112" y="937260"/>
            <a:ext cx="1298608" cy="498348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2231136" y="937260"/>
            <a:ext cx="6198489" cy="498348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7C6F52A-A82B-47A2-A83A-8C4C91F2D59F}" type="datetimeFigureOut">
              <a:rPr lang="en-US" dirty="0"/>
              <a:t>10/6/2022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A7A6979-0714-4377-B894-6BE4C2D6E202}"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bwMode="black">
          <a:xfrm>
            <a:off x="2231136" y="964692"/>
            <a:ext cx="7729728" cy="1188720"/>
          </a:xfrm>
          <a:prstGeom prst="rect">
            <a:avLst/>
          </a:prstGeom>
          <a:solidFill>
            <a:srgbClr val="FFFFFF"/>
          </a:solidFill>
          <a:ln w="31750" cap="sq">
            <a:solidFill>
              <a:srgbClr val="404040"/>
            </a:solidFill>
            <a:miter lim="800000"/>
          </a:ln>
        </p:spPr>
        <p:txBody>
          <a:bodyPr vert="horz" lIns="182880" tIns="182880" rIns="182880" bIns="18288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231136" y="2638044"/>
            <a:ext cx="7729728" cy="3101983"/>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7821429" y="6238816"/>
            <a:ext cx="2753746" cy="323968"/>
          </a:xfrm>
          <a:prstGeom prst="rect">
            <a:avLst/>
          </a:prstGeom>
        </p:spPr>
        <p:txBody>
          <a:bodyPr vert="horz" lIns="91440" tIns="45720" rIns="91440" bIns="45720" rtlCol="0" anchor="ctr"/>
          <a:lstStyle>
            <a:lvl1pPr algn="r">
              <a:defRPr sz="1050">
                <a:solidFill>
                  <a:schemeClr val="tx1">
                    <a:alpha val="70000"/>
                  </a:schemeClr>
                </a:solidFill>
              </a:defRPr>
            </a:lvl1pPr>
          </a:lstStyle>
          <a:p>
            <a:fld id="{1160EA64-D806-43AC-9DF2-F8C432F32B4C}" type="datetimeFigureOut">
              <a:rPr lang="en-US" dirty="0"/>
              <a:t>10/6/2022</a:t>
            </a:fld>
            <a:endParaRPr lang="en-US" dirty="0"/>
          </a:p>
        </p:txBody>
      </p:sp>
      <p:sp>
        <p:nvSpPr>
          <p:cNvPr id="5" name="Footer Placeholder 4"/>
          <p:cNvSpPr>
            <a:spLocks noGrp="1"/>
          </p:cNvSpPr>
          <p:nvPr>
            <p:ph type="ftr" sz="quarter" idx="3"/>
          </p:nvPr>
        </p:nvSpPr>
        <p:spPr>
          <a:xfrm>
            <a:off x="1600200" y="6236208"/>
            <a:ext cx="5901189" cy="320040"/>
          </a:xfrm>
          <a:prstGeom prst="rect">
            <a:avLst/>
          </a:prstGeom>
        </p:spPr>
        <p:txBody>
          <a:bodyPr vert="horz" lIns="91440" tIns="45720" rIns="91440" bIns="45720" rtlCol="0" anchor="ctr"/>
          <a:lstStyle>
            <a:lvl1pPr algn="l">
              <a:defRPr sz="1050">
                <a:solidFill>
                  <a:schemeClr val="tx1">
                    <a:alpha val="70000"/>
                  </a:schemeClr>
                </a:solidFill>
              </a:defRPr>
            </a:lvl1pPr>
          </a:lstStyle>
          <a:p>
            <a:endParaRPr lang="en-US" dirty="0"/>
          </a:p>
        </p:txBody>
      </p:sp>
      <p:sp>
        <p:nvSpPr>
          <p:cNvPr id="6" name="Slide Number Placeholder 5"/>
          <p:cNvSpPr>
            <a:spLocks noGrp="1"/>
          </p:cNvSpPr>
          <p:nvPr>
            <p:ph type="sldNum" sz="quarter" idx="4"/>
          </p:nvPr>
        </p:nvSpPr>
        <p:spPr>
          <a:xfrm>
            <a:off x="10758922" y="6217920"/>
            <a:ext cx="365760" cy="365760"/>
          </a:xfrm>
          <a:prstGeom prst="ellipse">
            <a:avLst/>
          </a:prstGeom>
          <a:solidFill>
            <a:srgbClr val="1D1D1D">
              <a:alpha val="70000"/>
            </a:srgbClr>
          </a:solidFill>
        </p:spPr>
        <p:txBody>
          <a:bodyPr vert="horz" lIns="18288" tIns="45720" rIns="18288" bIns="45720" rtlCol="0" anchor="ctr">
            <a:noAutofit/>
          </a:bodyPr>
          <a:lstStyle>
            <a:lvl1pPr algn="ctr">
              <a:defRPr sz="1100" spc="0" baseline="0">
                <a:solidFill>
                  <a:srgbClr val="FFFFFF"/>
                </a:solidFill>
              </a:defRPr>
            </a:lvl1pPr>
          </a:lstStyle>
          <a:p>
            <a:fld id="{8A7A6979-0714-4377-B894-6BE4C2D6E202}"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hf sldNum="0" hdr="0" ftr="0" dt="0"/>
  <p:txStyles>
    <p:titleStyle>
      <a:lvl1pPr algn="ctr" defTabSz="914400" rtl="0" eaLnBrk="1" latinLnBrk="0" hangingPunct="1">
        <a:lnSpc>
          <a:spcPct val="90000"/>
        </a:lnSpc>
        <a:spcBef>
          <a:spcPct val="0"/>
        </a:spcBef>
        <a:buNone/>
        <a:defRPr sz="2800" kern="1200" cap="all" spc="200" baseline="0">
          <a:solidFill>
            <a:srgbClr val="262626"/>
          </a:solidFill>
          <a:latin typeface="+mj-lt"/>
          <a:ea typeface="+mj-ea"/>
          <a:cs typeface="+mj-cs"/>
        </a:defRPr>
      </a:lvl1pPr>
    </p:titleStyle>
    <p:bodyStyle>
      <a:lvl1pPr marL="228600" indent="-228600" algn="l" defTabSz="914400" rtl="0" eaLnBrk="1" latinLnBrk="0" hangingPunct="1">
        <a:lnSpc>
          <a:spcPct val="100000"/>
        </a:lnSpc>
        <a:spcBef>
          <a:spcPts val="1000"/>
        </a:spcBef>
        <a:buClr>
          <a:schemeClr val="accent2"/>
        </a:buClr>
        <a:buFont typeface="Arial" panose="020B0604020202020204" pitchFamily="34" charset="0"/>
        <a:buChar char="•"/>
        <a:defRPr sz="1800" kern="1200">
          <a:solidFill>
            <a:schemeClr val="tx1">
              <a:lumMod val="85000"/>
              <a:lumOff val="15000"/>
            </a:schemeClr>
          </a:solidFill>
          <a:latin typeface="+mn-lt"/>
          <a:ea typeface="+mn-ea"/>
          <a:cs typeface="+mn-cs"/>
        </a:defRPr>
      </a:lvl1pPr>
      <a:lvl2pPr marL="4572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2pPr>
      <a:lvl3pPr marL="6858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3pPr>
      <a:lvl4pPr marL="9144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4pPr>
      <a:lvl5pPr marL="11430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5pPr>
      <a:lvl6pPr marL="131286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6pPr>
      <a:lvl7pPr marL="148431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7pPr>
      <a:lvl8pPr marL="165735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8pPr>
      <a:lvl9pPr marL="1882775"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600199" y="1071418"/>
            <a:ext cx="9455727" cy="2961246"/>
          </a:xfrm>
        </p:spPr>
        <p:txBody>
          <a:bodyPr>
            <a:normAutofit/>
          </a:bodyPr>
          <a:lstStyle/>
          <a:p>
            <a:r>
              <a:rPr lang="en-US" sz="4400" dirty="0"/>
              <a:t>Reorganizing </a:t>
            </a:r>
            <a:br>
              <a:rPr lang="en-US" sz="4400" dirty="0"/>
            </a:br>
            <a:r>
              <a:rPr lang="en-US" sz="4400" dirty="0"/>
              <a:t>Spokane police Department patrol/Precincts to better serve our mission</a:t>
            </a:r>
          </a:p>
        </p:txBody>
      </p:sp>
      <p:sp>
        <p:nvSpPr>
          <p:cNvPr id="3" name="Subtitle 2"/>
          <p:cNvSpPr>
            <a:spLocks noGrp="1"/>
          </p:cNvSpPr>
          <p:nvPr>
            <p:ph type="subTitle" idx="1"/>
          </p:nvPr>
        </p:nvSpPr>
        <p:spPr>
          <a:xfrm>
            <a:off x="1819564" y="4352544"/>
            <a:ext cx="8451272" cy="1239894"/>
          </a:xfrm>
        </p:spPr>
        <p:txBody>
          <a:bodyPr>
            <a:noAutofit/>
          </a:bodyPr>
          <a:lstStyle/>
          <a:p>
            <a:r>
              <a:rPr lang="en-US" sz="2800" dirty="0">
                <a:solidFill>
                  <a:schemeClr val="bg1"/>
                </a:solidFill>
              </a:rPr>
              <a:t>The Spokane Police Department is committed to providing excellence in policing, enhancing the safety and security of individuals, and building partnerships to better the lives of our community members as a whole.</a:t>
            </a:r>
          </a:p>
        </p:txBody>
      </p:sp>
    </p:spTree>
    <p:extLst>
      <p:ext uri="{BB962C8B-B14F-4D97-AF65-F5344CB8AC3E}">
        <p14:creationId xmlns:p14="http://schemas.microsoft.com/office/powerpoint/2010/main" val="260855367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A9A4B4-E744-4697-B792-DFE0BF0EE0AA}"/>
              </a:ext>
            </a:extLst>
          </p:cNvPr>
          <p:cNvSpPr>
            <a:spLocks noGrp="1"/>
          </p:cNvSpPr>
          <p:nvPr>
            <p:ph type="title"/>
          </p:nvPr>
        </p:nvSpPr>
        <p:spPr/>
        <p:txBody>
          <a:bodyPr/>
          <a:lstStyle/>
          <a:p>
            <a:r>
              <a:rPr lang="en-US" dirty="0"/>
              <a:t>Current Staffing status</a:t>
            </a:r>
          </a:p>
        </p:txBody>
      </p:sp>
      <p:sp>
        <p:nvSpPr>
          <p:cNvPr id="3" name="Content Placeholder 2">
            <a:extLst>
              <a:ext uri="{FF2B5EF4-FFF2-40B4-BE49-F238E27FC236}">
                <a16:creationId xmlns:a16="http://schemas.microsoft.com/office/drawing/2014/main" id="{717CA886-89E9-4DEA-998E-8E9BBAED23DF}"/>
              </a:ext>
            </a:extLst>
          </p:cNvPr>
          <p:cNvSpPr>
            <a:spLocks noGrp="1"/>
          </p:cNvSpPr>
          <p:nvPr>
            <p:ph idx="1"/>
          </p:nvPr>
        </p:nvSpPr>
        <p:spPr/>
        <p:txBody>
          <a:bodyPr>
            <a:noAutofit/>
          </a:bodyPr>
          <a:lstStyle/>
          <a:p>
            <a:r>
              <a:rPr lang="en-US" sz="2400" dirty="0"/>
              <a:t>356 of Commissioned Personnel allotted</a:t>
            </a:r>
          </a:p>
          <a:p>
            <a:endParaRPr lang="en-US" sz="2400" dirty="0"/>
          </a:p>
          <a:p>
            <a:r>
              <a:rPr lang="en-US" sz="2400" dirty="0"/>
              <a:t>16 Vacant Positions (over 30 have left so far this year, expecting additional persons)</a:t>
            </a:r>
          </a:p>
          <a:p>
            <a:r>
              <a:rPr lang="en-US" sz="2400" dirty="0"/>
              <a:t>20 in Training (Academy/FTO)</a:t>
            </a:r>
          </a:p>
          <a:p>
            <a:r>
              <a:rPr lang="en-US" sz="2400" dirty="0"/>
              <a:t>22 (rough average) Typically on Light Duty / FMLA</a:t>
            </a:r>
          </a:p>
          <a:p>
            <a:endParaRPr lang="en-US" sz="2400" dirty="0"/>
          </a:p>
          <a:p>
            <a:r>
              <a:rPr lang="en-US" sz="2400" b="1" dirty="0"/>
              <a:t>58 Positions Not Available </a:t>
            </a:r>
          </a:p>
        </p:txBody>
      </p:sp>
    </p:spTree>
    <p:extLst>
      <p:ext uri="{BB962C8B-B14F-4D97-AF65-F5344CB8AC3E}">
        <p14:creationId xmlns:p14="http://schemas.microsoft.com/office/powerpoint/2010/main" val="196354892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3519CF-D954-4621-B005-5FD3048A8F5C}"/>
              </a:ext>
            </a:extLst>
          </p:cNvPr>
          <p:cNvSpPr>
            <a:spLocks noGrp="1"/>
          </p:cNvSpPr>
          <p:nvPr>
            <p:ph type="title"/>
          </p:nvPr>
        </p:nvSpPr>
        <p:spPr/>
        <p:txBody>
          <a:bodyPr/>
          <a:lstStyle/>
          <a:p>
            <a:r>
              <a:rPr lang="en-US" dirty="0"/>
              <a:t>Officer Ratios	</a:t>
            </a:r>
          </a:p>
        </p:txBody>
      </p:sp>
      <p:sp>
        <p:nvSpPr>
          <p:cNvPr id="3" name="Content Placeholder 2">
            <a:extLst>
              <a:ext uri="{FF2B5EF4-FFF2-40B4-BE49-F238E27FC236}">
                <a16:creationId xmlns:a16="http://schemas.microsoft.com/office/drawing/2014/main" id="{CBB9C038-1BA3-4083-B3BC-3DEE7CBC4C02}"/>
              </a:ext>
            </a:extLst>
          </p:cNvPr>
          <p:cNvSpPr>
            <a:spLocks noGrp="1"/>
          </p:cNvSpPr>
          <p:nvPr>
            <p:ph idx="1"/>
          </p:nvPr>
        </p:nvSpPr>
        <p:spPr/>
        <p:txBody>
          <a:bodyPr>
            <a:normAutofit fontScale="92500" lnSpcReduction="20000"/>
          </a:bodyPr>
          <a:lstStyle/>
          <a:p>
            <a:r>
              <a:rPr lang="en-US" sz="3000" dirty="0"/>
              <a:t>According to FBI the National Average of Police Officers to Population is 2. 4 per 1,000 persons</a:t>
            </a:r>
          </a:p>
          <a:p>
            <a:r>
              <a:rPr lang="en-US" sz="3000" dirty="0"/>
              <a:t>Washington State is among the very last in the Nation</a:t>
            </a:r>
          </a:p>
          <a:p>
            <a:r>
              <a:rPr lang="en-US" sz="3000" dirty="0"/>
              <a:t>Spokane is 1.62 per 1,000</a:t>
            </a:r>
          </a:p>
          <a:p>
            <a:r>
              <a:rPr lang="en-US" sz="3000" dirty="0"/>
              <a:t>We would need </a:t>
            </a:r>
            <a:r>
              <a:rPr lang="en-US" sz="3000" b="1" u="sng" dirty="0"/>
              <a:t>169 Additional Officers </a:t>
            </a:r>
            <a:r>
              <a:rPr lang="en-US" sz="3000" dirty="0"/>
              <a:t>to be at National Average</a:t>
            </a:r>
          </a:p>
          <a:p>
            <a:endParaRPr lang="en-US" dirty="0"/>
          </a:p>
        </p:txBody>
      </p:sp>
    </p:spTree>
    <p:extLst>
      <p:ext uri="{BB962C8B-B14F-4D97-AF65-F5344CB8AC3E}">
        <p14:creationId xmlns:p14="http://schemas.microsoft.com/office/powerpoint/2010/main" val="416947808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B04C76-97C4-44B2-A3E2-1581B9871FFF}"/>
              </a:ext>
            </a:extLst>
          </p:cNvPr>
          <p:cNvSpPr>
            <a:spLocks noGrp="1"/>
          </p:cNvSpPr>
          <p:nvPr>
            <p:ph type="title"/>
          </p:nvPr>
        </p:nvSpPr>
        <p:spPr/>
        <p:txBody>
          <a:bodyPr/>
          <a:lstStyle/>
          <a:p>
            <a:r>
              <a:rPr lang="en-US" dirty="0"/>
              <a:t>Impacts: Slower response times</a:t>
            </a:r>
          </a:p>
        </p:txBody>
      </p:sp>
      <p:sp>
        <p:nvSpPr>
          <p:cNvPr id="3" name="Content Placeholder 2">
            <a:extLst>
              <a:ext uri="{FF2B5EF4-FFF2-40B4-BE49-F238E27FC236}">
                <a16:creationId xmlns:a16="http://schemas.microsoft.com/office/drawing/2014/main" id="{9E864D32-BAB7-4FC2-B86E-D9748441A500}"/>
              </a:ext>
            </a:extLst>
          </p:cNvPr>
          <p:cNvSpPr>
            <a:spLocks noGrp="1"/>
          </p:cNvSpPr>
          <p:nvPr>
            <p:ph idx="1"/>
          </p:nvPr>
        </p:nvSpPr>
        <p:spPr/>
        <p:txBody>
          <a:bodyPr>
            <a:noAutofit/>
          </a:bodyPr>
          <a:lstStyle/>
          <a:p>
            <a:r>
              <a:rPr lang="en-US" sz="2800" dirty="0"/>
              <a:t>Comparing the response times from the first quarter of 2021 to 2022:</a:t>
            </a:r>
          </a:p>
          <a:p>
            <a:pPr algn="ctr"/>
            <a:r>
              <a:rPr lang="en-US" sz="2800" dirty="0"/>
              <a:t>Priority 1 increased 10.7%</a:t>
            </a:r>
          </a:p>
          <a:p>
            <a:pPr algn="ctr"/>
            <a:r>
              <a:rPr lang="en-US" sz="2800" dirty="0"/>
              <a:t>Priority 2 increased 23.7%</a:t>
            </a:r>
          </a:p>
          <a:p>
            <a:pPr algn="ctr"/>
            <a:r>
              <a:rPr lang="en-US" sz="2800" dirty="0"/>
              <a:t>Priority 3 increased 28.4%</a:t>
            </a:r>
          </a:p>
          <a:p>
            <a:pPr algn="ctr"/>
            <a:r>
              <a:rPr lang="en-US" dirty="0"/>
              <a:t>(to more than an hour for 3’s)</a:t>
            </a:r>
          </a:p>
        </p:txBody>
      </p:sp>
    </p:spTree>
    <p:extLst>
      <p:ext uri="{BB962C8B-B14F-4D97-AF65-F5344CB8AC3E}">
        <p14:creationId xmlns:p14="http://schemas.microsoft.com/office/powerpoint/2010/main" val="1775085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48691D-A653-48B0-91DF-2FF0831A469E}"/>
              </a:ext>
            </a:extLst>
          </p:cNvPr>
          <p:cNvSpPr>
            <a:spLocks noGrp="1"/>
          </p:cNvSpPr>
          <p:nvPr>
            <p:ph type="title"/>
          </p:nvPr>
        </p:nvSpPr>
        <p:spPr/>
        <p:txBody>
          <a:bodyPr/>
          <a:lstStyle/>
          <a:p>
            <a:r>
              <a:rPr lang="en-US" dirty="0"/>
              <a:t>Other Contributing factors	</a:t>
            </a:r>
          </a:p>
        </p:txBody>
      </p:sp>
      <p:sp>
        <p:nvSpPr>
          <p:cNvPr id="3" name="Content Placeholder 2">
            <a:extLst>
              <a:ext uri="{FF2B5EF4-FFF2-40B4-BE49-F238E27FC236}">
                <a16:creationId xmlns:a16="http://schemas.microsoft.com/office/drawing/2014/main" id="{D6BBCDDC-7F94-4BD8-9E30-6B6D8CE51C94}"/>
              </a:ext>
            </a:extLst>
          </p:cNvPr>
          <p:cNvSpPr>
            <a:spLocks noGrp="1"/>
          </p:cNvSpPr>
          <p:nvPr>
            <p:ph idx="1"/>
          </p:nvPr>
        </p:nvSpPr>
        <p:spPr/>
        <p:txBody>
          <a:bodyPr>
            <a:normAutofit/>
          </a:bodyPr>
          <a:lstStyle/>
          <a:p>
            <a:r>
              <a:rPr lang="en-US" sz="2800" dirty="0"/>
              <a:t>Washington State Law Enforcement Reforms of 2020 Require More Officers and More Time – Critical Incident Management</a:t>
            </a:r>
          </a:p>
          <a:p>
            <a:r>
              <a:rPr lang="en-US" sz="2800" dirty="0"/>
              <a:t>Same number of Officers</a:t>
            </a:r>
          </a:p>
          <a:p>
            <a:r>
              <a:rPr lang="en-US" sz="2800" dirty="0"/>
              <a:t>Total Calls for Service (next slide) </a:t>
            </a:r>
          </a:p>
        </p:txBody>
      </p:sp>
    </p:spTree>
    <p:extLst>
      <p:ext uri="{BB962C8B-B14F-4D97-AF65-F5344CB8AC3E}">
        <p14:creationId xmlns:p14="http://schemas.microsoft.com/office/powerpoint/2010/main" val="414580894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CECC9E-3AFB-4CBB-B9E0-62071557EEE8}"/>
              </a:ext>
            </a:extLst>
          </p:cNvPr>
          <p:cNvSpPr>
            <a:spLocks noGrp="1"/>
          </p:cNvSpPr>
          <p:nvPr>
            <p:ph type="title"/>
          </p:nvPr>
        </p:nvSpPr>
        <p:spPr>
          <a:xfrm>
            <a:off x="2116836" y="3000315"/>
            <a:ext cx="7729728" cy="1188720"/>
          </a:xfrm>
        </p:spPr>
        <p:txBody>
          <a:bodyPr/>
          <a:lstStyle/>
          <a:p>
            <a:endParaRPr lang="en-US" dirty="0"/>
          </a:p>
        </p:txBody>
      </p:sp>
      <p:sp>
        <p:nvSpPr>
          <p:cNvPr id="3" name="Content Placeholder 2">
            <a:extLst>
              <a:ext uri="{FF2B5EF4-FFF2-40B4-BE49-F238E27FC236}">
                <a16:creationId xmlns:a16="http://schemas.microsoft.com/office/drawing/2014/main" id="{BFF5FB10-59EA-40B0-AC99-A4B72D5CE22B}"/>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20B270EE-15BB-457C-853D-57424D4337BF}"/>
              </a:ext>
            </a:extLst>
          </p:cNvPr>
          <p:cNvPicPr>
            <a:picLocks noChangeAspect="1"/>
          </p:cNvPicPr>
          <p:nvPr/>
        </p:nvPicPr>
        <p:blipFill>
          <a:blip r:embed="rId2"/>
          <a:stretch>
            <a:fillRect/>
          </a:stretch>
        </p:blipFill>
        <p:spPr>
          <a:xfrm>
            <a:off x="0" y="1550183"/>
            <a:ext cx="12192000" cy="4088984"/>
          </a:xfrm>
          <a:prstGeom prst="rect">
            <a:avLst/>
          </a:prstGeom>
        </p:spPr>
      </p:pic>
    </p:spTree>
    <p:extLst>
      <p:ext uri="{BB962C8B-B14F-4D97-AF65-F5344CB8AC3E}">
        <p14:creationId xmlns:p14="http://schemas.microsoft.com/office/powerpoint/2010/main" val="164269333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02AED4-C06A-4D2C-9C71-2DC195B249F9}"/>
              </a:ext>
            </a:extLst>
          </p:cNvPr>
          <p:cNvSpPr>
            <a:spLocks noGrp="1"/>
          </p:cNvSpPr>
          <p:nvPr>
            <p:ph type="title"/>
          </p:nvPr>
        </p:nvSpPr>
        <p:spPr/>
        <p:txBody>
          <a:bodyPr/>
          <a:lstStyle/>
          <a:p>
            <a:r>
              <a:rPr lang="en-US" dirty="0"/>
              <a:t>Impacts: Mandatory Overtime	</a:t>
            </a:r>
          </a:p>
        </p:txBody>
      </p:sp>
      <p:sp>
        <p:nvSpPr>
          <p:cNvPr id="3" name="Content Placeholder 2">
            <a:extLst>
              <a:ext uri="{FF2B5EF4-FFF2-40B4-BE49-F238E27FC236}">
                <a16:creationId xmlns:a16="http://schemas.microsoft.com/office/drawing/2014/main" id="{A375116C-809B-451A-97A4-DE69E244F4C0}"/>
              </a:ext>
            </a:extLst>
          </p:cNvPr>
          <p:cNvSpPr>
            <a:spLocks noGrp="1"/>
          </p:cNvSpPr>
          <p:nvPr>
            <p:ph idx="1"/>
          </p:nvPr>
        </p:nvSpPr>
        <p:spPr/>
        <p:txBody>
          <a:bodyPr>
            <a:normAutofit/>
          </a:bodyPr>
          <a:lstStyle/>
          <a:p>
            <a:r>
              <a:rPr lang="en-US" sz="3200" dirty="0"/>
              <a:t>Shift Coverage</a:t>
            </a:r>
          </a:p>
          <a:p>
            <a:r>
              <a:rPr lang="en-US" sz="3200" dirty="0"/>
              <a:t>Special Events</a:t>
            </a:r>
          </a:p>
          <a:p>
            <a:r>
              <a:rPr lang="en-US" sz="3200" dirty="0"/>
              <a:t>Bar Patrol ($138,000 through August of 2022)</a:t>
            </a:r>
          </a:p>
          <a:p>
            <a:r>
              <a:rPr lang="en-US" sz="3200" dirty="0"/>
              <a:t>Costs</a:t>
            </a:r>
          </a:p>
        </p:txBody>
      </p:sp>
    </p:spTree>
    <p:extLst>
      <p:ext uri="{BB962C8B-B14F-4D97-AF65-F5344CB8AC3E}">
        <p14:creationId xmlns:p14="http://schemas.microsoft.com/office/powerpoint/2010/main" val="241518102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390409-0609-4E6B-865C-638755F87D23}"/>
              </a:ext>
            </a:extLst>
          </p:cNvPr>
          <p:cNvSpPr>
            <a:spLocks noGrp="1"/>
          </p:cNvSpPr>
          <p:nvPr>
            <p:ph type="title"/>
          </p:nvPr>
        </p:nvSpPr>
        <p:spPr/>
        <p:txBody>
          <a:bodyPr/>
          <a:lstStyle/>
          <a:p>
            <a:r>
              <a:rPr lang="en-US" dirty="0"/>
              <a:t>Impacts: 	</a:t>
            </a:r>
            <a:r>
              <a:rPr lang="en-US" dirty="0" err="1"/>
              <a:t>COntinued</a:t>
            </a:r>
            <a:endParaRPr lang="en-US" dirty="0"/>
          </a:p>
        </p:txBody>
      </p:sp>
      <p:sp>
        <p:nvSpPr>
          <p:cNvPr id="3" name="Content Placeholder 2">
            <a:extLst>
              <a:ext uri="{FF2B5EF4-FFF2-40B4-BE49-F238E27FC236}">
                <a16:creationId xmlns:a16="http://schemas.microsoft.com/office/drawing/2014/main" id="{1DC2F825-20E9-4B30-A4CB-6ABC0862FEB8}"/>
              </a:ext>
            </a:extLst>
          </p:cNvPr>
          <p:cNvSpPr>
            <a:spLocks noGrp="1"/>
          </p:cNvSpPr>
          <p:nvPr>
            <p:ph idx="1"/>
          </p:nvPr>
        </p:nvSpPr>
        <p:spPr/>
        <p:txBody>
          <a:bodyPr>
            <a:normAutofit/>
          </a:bodyPr>
          <a:lstStyle/>
          <a:p>
            <a:r>
              <a:rPr lang="en-US" sz="3200" dirty="0"/>
              <a:t>Officer Burn Out</a:t>
            </a:r>
          </a:p>
          <a:p>
            <a:r>
              <a:rPr lang="en-US" sz="3200" dirty="0"/>
              <a:t>Officer Morale</a:t>
            </a:r>
          </a:p>
          <a:p>
            <a:r>
              <a:rPr lang="en-US" sz="3200" dirty="0"/>
              <a:t>Difficulty Recruiting / Hiring</a:t>
            </a:r>
          </a:p>
        </p:txBody>
      </p:sp>
    </p:spTree>
    <p:extLst>
      <p:ext uri="{BB962C8B-B14F-4D97-AF65-F5344CB8AC3E}">
        <p14:creationId xmlns:p14="http://schemas.microsoft.com/office/powerpoint/2010/main" val="349923584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Current Patrol Staffing Model</a:t>
            </a:r>
          </a:p>
        </p:txBody>
      </p:sp>
      <p:sp>
        <p:nvSpPr>
          <p:cNvPr id="5" name="Content Placeholder 4"/>
          <p:cNvSpPr>
            <a:spLocks noGrp="1"/>
          </p:cNvSpPr>
          <p:nvPr>
            <p:ph idx="1"/>
          </p:nvPr>
        </p:nvSpPr>
        <p:spPr>
          <a:xfrm>
            <a:off x="2231136" y="2272146"/>
            <a:ext cx="7729728" cy="4433454"/>
          </a:xfrm>
        </p:spPr>
        <p:txBody>
          <a:bodyPr>
            <a:normAutofit/>
          </a:bodyPr>
          <a:lstStyle/>
          <a:p>
            <a:pPr marL="0" indent="0">
              <a:buNone/>
            </a:pPr>
            <a:r>
              <a:rPr lang="en-US" sz="2000" dirty="0">
                <a:latin typeface="Arial Black" panose="020B0A04020102020204" pitchFamily="34" charset="0"/>
                <a:cs typeface="Arial" panose="020B0604020202020204" pitchFamily="34" charset="0"/>
              </a:rPr>
              <a:t>-1 Captain</a:t>
            </a:r>
          </a:p>
          <a:p>
            <a:pPr marL="0" indent="0">
              <a:buNone/>
            </a:pPr>
            <a:r>
              <a:rPr lang="en-US" sz="2000" dirty="0">
                <a:latin typeface="Arial Black" panose="020B0A04020102020204" pitchFamily="34" charset="0"/>
                <a:cs typeface="Arial" panose="020B0604020202020204" pitchFamily="34" charset="0"/>
              </a:rPr>
              <a:t>-8 Lieutenants</a:t>
            </a:r>
          </a:p>
          <a:p>
            <a:pPr marL="0" indent="0">
              <a:buNone/>
            </a:pPr>
            <a:r>
              <a:rPr lang="en-US" sz="2000" dirty="0">
                <a:latin typeface="Arial Black" panose="020B0A04020102020204" pitchFamily="34" charset="0"/>
                <a:cs typeface="Arial" panose="020B0604020202020204" pitchFamily="34" charset="0"/>
              </a:rPr>
              <a:t>-16 Sergeants</a:t>
            </a:r>
          </a:p>
          <a:p>
            <a:pPr marL="0" indent="0">
              <a:buNone/>
            </a:pPr>
            <a:r>
              <a:rPr lang="en-US" sz="2000" dirty="0">
                <a:latin typeface="Arial Black" panose="020B0A04020102020204" pitchFamily="34" charset="0"/>
                <a:cs typeface="Arial" panose="020B0604020202020204" pitchFamily="34" charset="0"/>
              </a:rPr>
              <a:t>-16 Corporals</a:t>
            </a:r>
          </a:p>
          <a:p>
            <a:pPr marL="0" indent="0">
              <a:buNone/>
            </a:pPr>
            <a:r>
              <a:rPr lang="en-US" sz="2000" dirty="0">
                <a:latin typeface="Arial Black" panose="020B0A04020102020204" pitchFamily="34" charset="0"/>
                <a:cs typeface="Arial" panose="020B0604020202020204" pitchFamily="34" charset="0"/>
              </a:rPr>
              <a:t>-120 Officers (Includes 3 OOG Detectives)</a:t>
            </a:r>
          </a:p>
          <a:p>
            <a:pPr marL="0" indent="0">
              <a:buNone/>
            </a:pPr>
            <a:r>
              <a:rPr lang="en-US" sz="2000" dirty="0">
                <a:latin typeface="Arial Black" panose="020B0A04020102020204" pitchFamily="34" charset="0"/>
                <a:cs typeface="Arial" panose="020B0604020202020204" pitchFamily="34" charset="0"/>
              </a:rPr>
              <a:t>-6 Light Duty Officers (Not Included in Above #)</a:t>
            </a:r>
          </a:p>
          <a:p>
            <a:pPr marL="0" indent="0">
              <a:buNone/>
            </a:pPr>
            <a:r>
              <a:rPr lang="en-US" sz="1200" dirty="0">
                <a:latin typeface="Arial Black" panose="020B0A04020102020204" pitchFamily="34" charset="0"/>
                <a:cs typeface="Arial" panose="020B0604020202020204" pitchFamily="34" charset="0"/>
              </a:rPr>
              <a:t>*7/28/22</a:t>
            </a:r>
          </a:p>
        </p:txBody>
      </p:sp>
    </p:spTree>
    <p:extLst>
      <p:ext uri="{BB962C8B-B14F-4D97-AF65-F5344CB8AC3E}">
        <p14:creationId xmlns:p14="http://schemas.microsoft.com/office/powerpoint/2010/main" val="287269440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C7C1B7-DF8A-4AE6-BB8F-2D9E79F0FCA6}"/>
              </a:ext>
            </a:extLst>
          </p:cNvPr>
          <p:cNvSpPr>
            <a:spLocks noGrp="1"/>
          </p:cNvSpPr>
          <p:nvPr>
            <p:ph type="title"/>
          </p:nvPr>
        </p:nvSpPr>
        <p:spPr/>
        <p:txBody>
          <a:bodyPr/>
          <a:lstStyle/>
          <a:p>
            <a:r>
              <a:rPr lang="en-US" dirty="0"/>
              <a:t>Current Precinct Staffing</a:t>
            </a:r>
          </a:p>
        </p:txBody>
      </p:sp>
      <p:sp>
        <p:nvSpPr>
          <p:cNvPr id="3" name="Content Placeholder 2">
            <a:extLst>
              <a:ext uri="{FF2B5EF4-FFF2-40B4-BE49-F238E27FC236}">
                <a16:creationId xmlns:a16="http://schemas.microsoft.com/office/drawing/2014/main" id="{98CF17D8-DE41-4439-8B29-66FCB1030302}"/>
              </a:ext>
            </a:extLst>
          </p:cNvPr>
          <p:cNvSpPr>
            <a:spLocks noGrp="1"/>
          </p:cNvSpPr>
          <p:nvPr>
            <p:ph idx="1"/>
          </p:nvPr>
        </p:nvSpPr>
        <p:spPr/>
        <p:txBody>
          <a:bodyPr/>
          <a:lstStyle/>
          <a:p>
            <a:endParaRPr lang="en-US" dirty="0"/>
          </a:p>
        </p:txBody>
      </p:sp>
      <p:sp>
        <p:nvSpPr>
          <p:cNvPr id="5" name="TextBox 4">
            <a:extLst>
              <a:ext uri="{FF2B5EF4-FFF2-40B4-BE49-F238E27FC236}">
                <a16:creationId xmlns:a16="http://schemas.microsoft.com/office/drawing/2014/main" id="{76CB30C4-DB5B-4EC3-B78E-C4FEEAA82158}"/>
              </a:ext>
            </a:extLst>
          </p:cNvPr>
          <p:cNvSpPr txBox="1"/>
          <p:nvPr/>
        </p:nvSpPr>
        <p:spPr>
          <a:xfrm>
            <a:off x="2619463" y="3086554"/>
            <a:ext cx="6094602" cy="1754326"/>
          </a:xfrm>
          <a:prstGeom prst="rect">
            <a:avLst/>
          </a:prstGeom>
          <a:noFill/>
        </p:spPr>
        <p:txBody>
          <a:bodyPr wrap="square">
            <a:spAutoFit/>
          </a:bodyPr>
          <a:lstStyle/>
          <a:p>
            <a:pPr marL="0" indent="0">
              <a:buNone/>
            </a:pPr>
            <a:endParaRPr lang="en-US" sz="1800" dirty="0">
              <a:latin typeface="Arial Black" panose="020B0A04020102020204" pitchFamily="34" charset="0"/>
              <a:cs typeface="Arial" panose="020B0604020202020204" pitchFamily="34" charset="0"/>
            </a:endParaRPr>
          </a:p>
          <a:p>
            <a:pPr marL="0" indent="0">
              <a:buNone/>
            </a:pPr>
            <a:r>
              <a:rPr lang="en-US" sz="1800" dirty="0">
                <a:latin typeface="Arial Black" panose="020B0A04020102020204" pitchFamily="34" charset="0"/>
                <a:cs typeface="Arial" panose="020B0604020202020204" pitchFamily="34" charset="0"/>
              </a:rPr>
              <a:t>-1 Captain</a:t>
            </a:r>
          </a:p>
          <a:p>
            <a:pPr marL="0" indent="0">
              <a:buNone/>
            </a:pPr>
            <a:r>
              <a:rPr lang="en-US" sz="1800" dirty="0">
                <a:latin typeface="Arial Black" panose="020B0A04020102020204" pitchFamily="34" charset="0"/>
                <a:cs typeface="Arial" panose="020B0604020202020204" pitchFamily="34" charset="0"/>
              </a:rPr>
              <a:t>-1 Lieutenants</a:t>
            </a:r>
          </a:p>
          <a:p>
            <a:pPr marL="0" indent="0">
              <a:buNone/>
            </a:pPr>
            <a:r>
              <a:rPr lang="en-US" sz="1800" dirty="0">
                <a:latin typeface="Arial Black" panose="020B0A04020102020204" pitchFamily="34" charset="0"/>
                <a:cs typeface="Arial" panose="020B0604020202020204" pitchFamily="34" charset="0"/>
              </a:rPr>
              <a:t>-0-1 Sergeants (Downtown not included)</a:t>
            </a:r>
          </a:p>
          <a:p>
            <a:pPr marL="0" indent="0">
              <a:buNone/>
            </a:pPr>
            <a:r>
              <a:rPr lang="en-US" sz="1800" dirty="0">
                <a:latin typeface="Arial Black" panose="020B0A04020102020204" pitchFamily="34" charset="0"/>
                <a:cs typeface="Arial" panose="020B0604020202020204" pitchFamily="34" charset="0"/>
              </a:rPr>
              <a:t>-1-3 Detectives</a:t>
            </a:r>
          </a:p>
          <a:p>
            <a:pPr marL="0" indent="0">
              <a:buNone/>
            </a:pPr>
            <a:r>
              <a:rPr lang="en-US" sz="1800" dirty="0">
                <a:latin typeface="Arial Black" panose="020B0A04020102020204" pitchFamily="34" charset="0"/>
                <a:cs typeface="Arial" panose="020B0604020202020204" pitchFamily="34" charset="0"/>
              </a:rPr>
              <a:t>-3-4 NRO’s (Downtown not included)</a:t>
            </a:r>
          </a:p>
        </p:txBody>
      </p:sp>
    </p:spTree>
    <p:extLst>
      <p:ext uri="{BB962C8B-B14F-4D97-AF65-F5344CB8AC3E}">
        <p14:creationId xmlns:p14="http://schemas.microsoft.com/office/powerpoint/2010/main" val="82434475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31136" y="235019"/>
            <a:ext cx="7729728" cy="1188720"/>
          </a:xfrm>
        </p:spPr>
        <p:txBody>
          <a:bodyPr/>
          <a:lstStyle/>
          <a:p>
            <a:r>
              <a:rPr lang="en-US" dirty="0"/>
              <a:t>Proposed Patrol staffing Model for January 2023</a:t>
            </a:r>
          </a:p>
        </p:txBody>
      </p:sp>
      <p:sp>
        <p:nvSpPr>
          <p:cNvPr id="3" name="Content Placeholder 2"/>
          <p:cNvSpPr>
            <a:spLocks noGrp="1"/>
          </p:cNvSpPr>
          <p:nvPr>
            <p:ph idx="1"/>
          </p:nvPr>
        </p:nvSpPr>
        <p:spPr>
          <a:xfrm>
            <a:off x="2231136" y="1681018"/>
            <a:ext cx="7729728" cy="4054763"/>
          </a:xfrm>
        </p:spPr>
        <p:txBody>
          <a:bodyPr>
            <a:normAutofit fontScale="92500" lnSpcReduction="20000"/>
          </a:bodyPr>
          <a:lstStyle/>
          <a:p>
            <a:pPr marL="0" indent="0">
              <a:buNone/>
            </a:pPr>
            <a:r>
              <a:rPr lang="en-US" dirty="0">
                <a:latin typeface="Arial Black" panose="020B0A04020102020204" pitchFamily="34" charset="0"/>
                <a:cs typeface="Arial" panose="020B0604020202020204" pitchFamily="34" charset="0"/>
              </a:rPr>
              <a:t>-1 Major</a:t>
            </a:r>
          </a:p>
          <a:p>
            <a:pPr marL="0" indent="0">
              <a:buNone/>
            </a:pPr>
            <a:r>
              <a:rPr lang="en-US" dirty="0">
                <a:latin typeface="Arial Black" panose="020B0A04020102020204" pitchFamily="34" charset="0"/>
                <a:cs typeface="Arial" panose="020B0604020202020204" pitchFamily="34" charset="0"/>
              </a:rPr>
              <a:t>-4 Captains</a:t>
            </a:r>
          </a:p>
          <a:p>
            <a:pPr marL="0" indent="0">
              <a:buNone/>
            </a:pPr>
            <a:r>
              <a:rPr lang="en-US" dirty="0">
                <a:latin typeface="Arial Black" panose="020B0A04020102020204" pitchFamily="34" charset="0"/>
                <a:cs typeface="Arial" panose="020B0604020202020204" pitchFamily="34" charset="0"/>
              </a:rPr>
              <a:t>-11 Lieutenants</a:t>
            </a:r>
          </a:p>
          <a:p>
            <a:pPr marL="0" indent="0">
              <a:buNone/>
            </a:pPr>
            <a:r>
              <a:rPr lang="en-US" dirty="0">
                <a:latin typeface="Arial Black" panose="020B0A04020102020204" pitchFamily="34" charset="0"/>
                <a:cs typeface="Arial" panose="020B0604020202020204" pitchFamily="34" charset="0"/>
              </a:rPr>
              <a:t>-22 Sergeants</a:t>
            </a:r>
          </a:p>
          <a:p>
            <a:pPr marL="0" indent="0">
              <a:buNone/>
            </a:pPr>
            <a:r>
              <a:rPr lang="en-US" dirty="0">
                <a:latin typeface="Arial Black" panose="020B0A04020102020204" pitchFamily="34" charset="0"/>
                <a:cs typeface="Arial" panose="020B0604020202020204" pitchFamily="34" charset="0"/>
              </a:rPr>
              <a:t>-16 Corporals </a:t>
            </a:r>
          </a:p>
          <a:p>
            <a:pPr marL="0" indent="0">
              <a:buNone/>
            </a:pPr>
            <a:r>
              <a:rPr lang="en-US" dirty="0">
                <a:latin typeface="Arial Black" panose="020B0A04020102020204" pitchFamily="34" charset="0"/>
                <a:cs typeface="Arial" panose="020B0604020202020204" pitchFamily="34" charset="0"/>
              </a:rPr>
              <a:t>-154 Officers working over a three shift, 10 area model</a:t>
            </a:r>
          </a:p>
          <a:p>
            <a:pPr marL="0" indent="0">
              <a:buNone/>
            </a:pPr>
            <a:endParaRPr lang="en-US" dirty="0">
              <a:latin typeface="Arial Black" panose="020B0A04020102020204" pitchFamily="34" charset="0"/>
              <a:cs typeface="Arial" panose="020B0604020202020204" pitchFamily="34" charset="0"/>
            </a:endParaRPr>
          </a:p>
          <a:p>
            <a:pPr marL="0" indent="0">
              <a:buNone/>
            </a:pPr>
            <a:r>
              <a:rPr lang="en-US" dirty="0">
                <a:latin typeface="Arial Black" panose="020B0A04020102020204" pitchFamily="34" charset="0"/>
                <a:cs typeface="Arial" panose="020B0604020202020204" pitchFamily="34" charset="0"/>
              </a:rPr>
              <a:t>-Adam, Baker, Charlie and David sectors with NRO boundaries (10) as subsets in which Captains can assure neighborhood issues are addressed by permanently assigned officers and increased supervision. </a:t>
            </a:r>
          </a:p>
          <a:p>
            <a:pPr marL="0" indent="0">
              <a:buNone/>
            </a:pPr>
            <a:r>
              <a:rPr lang="en-US" dirty="0">
                <a:latin typeface="Arial Black" panose="020B0A04020102020204" pitchFamily="34" charset="0"/>
                <a:cs typeface="Arial" panose="020B0604020202020204" pitchFamily="34" charset="0"/>
              </a:rPr>
              <a:t>-Sectors can provide support on very busy days, but area integrity is important.     </a:t>
            </a:r>
          </a:p>
          <a:p>
            <a:endParaRPr lang="en-US" dirty="0"/>
          </a:p>
        </p:txBody>
      </p:sp>
    </p:spTree>
    <p:extLst>
      <p:ext uri="{BB962C8B-B14F-4D97-AF65-F5344CB8AC3E}">
        <p14:creationId xmlns:p14="http://schemas.microsoft.com/office/powerpoint/2010/main" val="297267772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2D22FA-E619-4992-BBDE-F57836288BE9}"/>
              </a:ext>
            </a:extLst>
          </p:cNvPr>
          <p:cNvSpPr>
            <a:spLocks noGrp="1"/>
          </p:cNvSpPr>
          <p:nvPr>
            <p:ph type="title"/>
          </p:nvPr>
        </p:nvSpPr>
        <p:spPr/>
        <p:txBody>
          <a:bodyPr/>
          <a:lstStyle/>
          <a:p>
            <a:r>
              <a:rPr lang="en-US" dirty="0"/>
              <a:t>MAP</a:t>
            </a:r>
          </a:p>
        </p:txBody>
      </p:sp>
      <p:pic>
        <p:nvPicPr>
          <p:cNvPr id="4" name="Content Placeholder 3">
            <a:extLst>
              <a:ext uri="{FF2B5EF4-FFF2-40B4-BE49-F238E27FC236}">
                <a16:creationId xmlns:a16="http://schemas.microsoft.com/office/drawing/2014/main" id="{C0B6E37B-34F1-48EF-9F12-06235F3FF3EF}"/>
              </a:ext>
            </a:extLst>
          </p:cNvPr>
          <p:cNvPicPr>
            <a:picLocks noGrp="1" noChangeAspect="1"/>
          </p:cNvPicPr>
          <p:nvPr>
            <p:ph idx="1"/>
          </p:nvPr>
        </p:nvPicPr>
        <p:blipFill>
          <a:blip r:embed="rId2"/>
          <a:stretch>
            <a:fillRect/>
          </a:stretch>
        </p:blipFill>
        <p:spPr>
          <a:xfrm>
            <a:off x="3620655" y="2153412"/>
            <a:ext cx="5214280" cy="4477855"/>
          </a:xfrm>
          <a:prstGeom prst="rect">
            <a:avLst/>
          </a:prstGeom>
        </p:spPr>
      </p:pic>
    </p:spTree>
    <p:extLst>
      <p:ext uri="{BB962C8B-B14F-4D97-AF65-F5344CB8AC3E}">
        <p14:creationId xmlns:p14="http://schemas.microsoft.com/office/powerpoint/2010/main" val="332321906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D31EA8-832E-429B-BD8C-802561EC843D}"/>
              </a:ext>
            </a:extLst>
          </p:cNvPr>
          <p:cNvSpPr>
            <a:spLocks noGrp="1"/>
          </p:cNvSpPr>
          <p:nvPr>
            <p:ph type="title"/>
          </p:nvPr>
        </p:nvSpPr>
        <p:spPr/>
        <p:txBody>
          <a:bodyPr/>
          <a:lstStyle/>
          <a:p>
            <a:r>
              <a:rPr lang="en-US" dirty="0"/>
              <a:t>Staffing Source</a:t>
            </a:r>
          </a:p>
        </p:txBody>
      </p:sp>
      <p:sp>
        <p:nvSpPr>
          <p:cNvPr id="3" name="Content Placeholder 2">
            <a:extLst>
              <a:ext uri="{FF2B5EF4-FFF2-40B4-BE49-F238E27FC236}">
                <a16:creationId xmlns:a16="http://schemas.microsoft.com/office/drawing/2014/main" id="{A9938C9E-302B-4027-8160-FD1BED22A167}"/>
              </a:ext>
            </a:extLst>
          </p:cNvPr>
          <p:cNvSpPr>
            <a:spLocks noGrp="1"/>
          </p:cNvSpPr>
          <p:nvPr>
            <p:ph idx="1"/>
          </p:nvPr>
        </p:nvSpPr>
        <p:spPr/>
        <p:txBody>
          <a:bodyPr>
            <a:normAutofit/>
          </a:bodyPr>
          <a:lstStyle/>
          <a:p>
            <a:r>
              <a:rPr lang="en-US" sz="2800" dirty="0"/>
              <a:t>NRO’s </a:t>
            </a:r>
          </a:p>
          <a:p>
            <a:r>
              <a:rPr lang="en-US" sz="2800" dirty="0"/>
              <a:t>DV Officers</a:t>
            </a:r>
          </a:p>
          <a:p>
            <a:r>
              <a:rPr lang="en-US" sz="2800" dirty="0"/>
              <a:t>Traffic Unit (minus DUI cars)</a:t>
            </a:r>
          </a:p>
          <a:p>
            <a:r>
              <a:rPr lang="en-US" sz="2800" dirty="0"/>
              <a:t>Other officer held positions within SPD</a:t>
            </a:r>
          </a:p>
          <a:p>
            <a:r>
              <a:rPr lang="en-US" sz="2800" dirty="0"/>
              <a:t>Condensing from 4 shifts to 3 shifts</a:t>
            </a:r>
          </a:p>
        </p:txBody>
      </p:sp>
    </p:spTree>
    <p:extLst>
      <p:ext uri="{BB962C8B-B14F-4D97-AF65-F5344CB8AC3E}">
        <p14:creationId xmlns:p14="http://schemas.microsoft.com/office/powerpoint/2010/main" val="295851406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6E5630-E1B3-4BF4-9553-FE3FB4544EA5}"/>
              </a:ext>
            </a:extLst>
          </p:cNvPr>
          <p:cNvSpPr>
            <a:spLocks noGrp="1"/>
          </p:cNvSpPr>
          <p:nvPr>
            <p:ph type="title"/>
          </p:nvPr>
        </p:nvSpPr>
        <p:spPr/>
        <p:txBody>
          <a:bodyPr/>
          <a:lstStyle/>
          <a:p>
            <a:r>
              <a:rPr lang="en-US" dirty="0"/>
              <a:t>Transition Date	</a:t>
            </a:r>
          </a:p>
        </p:txBody>
      </p:sp>
      <p:sp>
        <p:nvSpPr>
          <p:cNvPr id="3" name="Content Placeholder 2">
            <a:extLst>
              <a:ext uri="{FF2B5EF4-FFF2-40B4-BE49-F238E27FC236}">
                <a16:creationId xmlns:a16="http://schemas.microsoft.com/office/drawing/2014/main" id="{6EB05827-1BB3-4B91-80D5-BF0EFE49E0A9}"/>
              </a:ext>
            </a:extLst>
          </p:cNvPr>
          <p:cNvSpPr>
            <a:spLocks noGrp="1"/>
          </p:cNvSpPr>
          <p:nvPr>
            <p:ph idx="1"/>
          </p:nvPr>
        </p:nvSpPr>
        <p:spPr/>
        <p:txBody>
          <a:bodyPr>
            <a:noAutofit/>
          </a:bodyPr>
          <a:lstStyle/>
          <a:p>
            <a:r>
              <a:rPr lang="en-US" sz="2400" dirty="0"/>
              <a:t>New configuration will go into effect on January 8</a:t>
            </a:r>
            <a:r>
              <a:rPr lang="en-US" sz="2400" baseline="30000" dirty="0"/>
              <a:t>th</a:t>
            </a:r>
            <a:endParaRPr lang="en-US" sz="2400" dirty="0"/>
          </a:p>
          <a:p>
            <a:endParaRPr lang="en-US" sz="2400" dirty="0"/>
          </a:p>
          <a:p>
            <a:r>
              <a:rPr lang="en-US" sz="2400" dirty="0"/>
              <a:t>We are already making moves within SPD to lay the foundation for this transition</a:t>
            </a:r>
          </a:p>
          <a:p>
            <a:pPr lvl="1"/>
            <a:r>
              <a:rPr lang="en-US" sz="2400" dirty="0"/>
              <a:t>Re-assigned Detectives to Investigations (from Precincts)</a:t>
            </a:r>
          </a:p>
          <a:p>
            <a:pPr lvl="1"/>
            <a:r>
              <a:rPr lang="en-US" sz="2400" dirty="0"/>
              <a:t>Assignment of Lieutenants </a:t>
            </a:r>
          </a:p>
          <a:p>
            <a:pPr lvl="1"/>
            <a:r>
              <a:rPr lang="en-US" sz="2400" dirty="0"/>
              <a:t>Captains meeting regularly, going over now procedures, protocols, expectations</a:t>
            </a:r>
          </a:p>
        </p:txBody>
      </p:sp>
    </p:spTree>
    <p:extLst>
      <p:ext uri="{BB962C8B-B14F-4D97-AF65-F5344CB8AC3E}">
        <p14:creationId xmlns:p14="http://schemas.microsoft.com/office/powerpoint/2010/main" val="167561712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B872D8-3358-467D-A2D2-689FEF74B032}"/>
              </a:ext>
            </a:extLst>
          </p:cNvPr>
          <p:cNvSpPr>
            <a:spLocks noGrp="1"/>
          </p:cNvSpPr>
          <p:nvPr>
            <p:ph type="title"/>
          </p:nvPr>
        </p:nvSpPr>
        <p:spPr/>
        <p:txBody>
          <a:bodyPr/>
          <a:lstStyle/>
          <a:p>
            <a:r>
              <a:rPr lang="en-US" dirty="0"/>
              <a:t>Challenges	</a:t>
            </a:r>
          </a:p>
        </p:txBody>
      </p:sp>
      <p:sp>
        <p:nvSpPr>
          <p:cNvPr id="3" name="Content Placeholder 2">
            <a:extLst>
              <a:ext uri="{FF2B5EF4-FFF2-40B4-BE49-F238E27FC236}">
                <a16:creationId xmlns:a16="http://schemas.microsoft.com/office/drawing/2014/main" id="{A055B3A7-38A3-4262-8D2D-B04DCF453BDD}"/>
              </a:ext>
            </a:extLst>
          </p:cNvPr>
          <p:cNvSpPr>
            <a:spLocks noGrp="1"/>
          </p:cNvSpPr>
          <p:nvPr>
            <p:ph idx="1"/>
          </p:nvPr>
        </p:nvSpPr>
        <p:spPr/>
        <p:txBody>
          <a:bodyPr>
            <a:normAutofit fontScale="92500" lnSpcReduction="10000"/>
          </a:bodyPr>
          <a:lstStyle/>
          <a:p>
            <a:r>
              <a:rPr lang="en-US" sz="2800" dirty="0"/>
              <a:t>Public’s access to NRO’s / How will they deal with Neighborhood Issues</a:t>
            </a:r>
          </a:p>
          <a:p>
            <a:pPr lvl="1"/>
            <a:r>
              <a:rPr lang="en-US" sz="2800" dirty="0"/>
              <a:t>Public will still have a person within each Precinct to contact – designated by each Precinct Captain</a:t>
            </a:r>
          </a:p>
          <a:p>
            <a:r>
              <a:rPr lang="en-US" sz="2800" dirty="0"/>
              <a:t>This is a paradigm shift for most levels within SPD</a:t>
            </a:r>
          </a:p>
          <a:p>
            <a:r>
              <a:rPr lang="en-US" sz="2800" dirty="0"/>
              <a:t>Organization change takes consistent time and effort / can be difficult</a:t>
            </a:r>
          </a:p>
          <a:p>
            <a:endParaRPr lang="en-US" dirty="0"/>
          </a:p>
          <a:p>
            <a:endParaRPr lang="en-US" dirty="0"/>
          </a:p>
        </p:txBody>
      </p:sp>
    </p:spTree>
    <p:extLst>
      <p:ext uri="{BB962C8B-B14F-4D97-AF65-F5344CB8AC3E}">
        <p14:creationId xmlns:p14="http://schemas.microsoft.com/office/powerpoint/2010/main" val="250546428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5807E6-4B19-4CDB-9D12-CFFFF686BDF9}"/>
              </a:ext>
            </a:extLst>
          </p:cNvPr>
          <p:cNvSpPr>
            <a:spLocks noGrp="1"/>
          </p:cNvSpPr>
          <p:nvPr>
            <p:ph type="title"/>
          </p:nvPr>
        </p:nvSpPr>
        <p:spPr/>
        <p:txBody>
          <a:bodyPr/>
          <a:lstStyle/>
          <a:p>
            <a:r>
              <a:rPr lang="en-US" dirty="0"/>
              <a:t>Goals for Transition</a:t>
            </a:r>
          </a:p>
        </p:txBody>
      </p:sp>
      <p:sp>
        <p:nvSpPr>
          <p:cNvPr id="3" name="Content Placeholder 2">
            <a:extLst>
              <a:ext uri="{FF2B5EF4-FFF2-40B4-BE49-F238E27FC236}">
                <a16:creationId xmlns:a16="http://schemas.microsoft.com/office/drawing/2014/main" id="{F5C3BA74-31B5-4AC8-A5A3-0CF1BDD675CE}"/>
              </a:ext>
            </a:extLst>
          </p:cNvPr>
          <p:cNvSpPr>
            <a:spLocks noGrp="1"/>
          </p:cNvSpPr>
          <p:nvPr>
            <p:ph idx="1"/>
          </p:nvPr>
        </p:nvSpPr>
        <p:spPr/>
        <p:txBody>
          <a:bodyPr>
            <a:normAutofit fontScale="92500" lnSpcReduction="10000"/>
          </a:bodyPr>
          <a:lstStyle/>
          <a:p>
            <a:r>
              <a:rPr lang="en-US" sz="2400" dirty="0"/>
              <a:t>Decrease Response Time to Calls for Service</a:t>
            </a:r>
          </a:p>
          <a:p>
            <a:r>
              <a:rPr lang="en-US" sz="2400" dirty="0"/>
              <a:t>Put More Officers on the Streets to respond and be pro-active</a:t>
            </a:r>
          </a:p>
          <a:p>
            <a:r>
              <a:rPr lang="en-US" sz="2400" dirty="0"/>
              <a:t>Eliminate Bar Patrol</a:t>
            </a:r>
          </a:p>
          <a:p>
            <a:r>
              <a:rPr lang="en-US" sz="2400" dirty="0"/>
              <a:t>Reduce/eliminate other mandatory overtime</a:t>
            </a:r>
          </a:p>
          <a:p>
            <a:r>
              <a:rPr lang="en-US" sz="2400" dirty="0"/>
              <a:t>Dramatically Decrease Overtime Spending</a:t>
            </a:r>
          </a:p>
          <a:p>
            <a:r>
              <a:rPr lang="en-US" sz="2400" dirty="0"/>
              <a:t>Increase Officer Morale - Reduce Fatigue / Burn-Out</a:t>
            </a:r>
          </a:p>
          <a:p>
            <a:r>
              <a:rPr lang="en-US" sz="2400" dirty="0"/>
              <a:t>Create Early and Late David (Downtown) Sector</a:t>
            </a:r>
          </a:p>
          <a:p>
            <a:endParaRPr lang="en-US" dirty="0"/>
          </a:p>
          <a:p>
            <a:endParaRPr lang="en-US" dirty="0"/>
          </a:p>
        </p:txBody>
      </p:sp>
    </p:spTree>
    <p:extLst>
      <p:ext uri="{BB962C8B-B14F-4D97-AF65-F5344CB8AC3E}">
        <p14:creationId xmlns:p14="http://schemas.microsoft.com/office/powerpoint/2010/main" val="288947808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3F62AB-95F3-4036-A9BC-6EF3552B0BF2}"/>
              </a:ext>
            </a:extLst>
          </p:cNvPr>
          <p:cNvSpPr>
            <a:spLocks noGrp="1"/>
          </p:cNvSpPr>
          <p:nvPr>
            <p:ph type="title"/>
          </p:nvPr>
        </p:nvSpPr>
        <p:spPr/>
        <p:txBody>
          <a:bodyPr/>
          <a:lstStyle/>
          <a:p>
            <a:r>
              <a:rPr lang="en-US" dirty="0"/>
              <a:t>Goals for Transition</a:t>
            </a:r>
          </a:p>
        </p:txBody>
      </p:sp>
      <p:sp>
        <p:nvSpPr>
          <p:cNvPr id="3" name="Content Placeholder 2">
            <a:extLst>
              <a:ext uri="{FF2B5EF4-FFF2-40B4-BE49-F238E27FC236}">
                <a16:creationId xmlns:a16="http://schemas.microsoft.com/office/drawing/2014/main" id="{1C9ACBFA-9F97-45F6-AEC4-DC1772C232E2}"/>
              </a:ext>
            </a:extLst>
          </p:cNvPr>
          <p:cNvSpPr>
            <a:spLocks noGrp="1"/>
          </p:cNvSpPr>
          <p:nvPr>
            <p:ph idx="1"/>
          </p:nvPr>
        </p:nvSpPr>
        <p:spPr/>
        <p:txBody>
          <a:bodyPr>
            <a:noAutofit/>
          </a:bodyPr>
          <a:lstStyle/>
          <a:p>
            <a:r>
              <a:rPr lang="en-US" sz="2400" dirty="0"/>
              <a:t>Return to a truer Community Oriented Policing</a:t>
            </a:r>
          </a:p>
          <a:p>
            <a:pPr lvl="1"/>
            <a:r>
              <a:rPr lang="en-US" sz="2400" dirty="0"/>
              <a:t>All officers are NRO’s</a:t>
            </a:r>
          </a:p>
          <a:p>
            <a:pPr lvl="1"/>
            <a:r>
              <a:rPr lang="en-US" sz="2400" dirty="0"/>
              <a:t>Officers develop Ownership if Neighborhoods/Areas</a:t>
            </a:r>
          </a:p>
          <a:p>
            <a:pPr lvl="1"/>
            <a:r>
              <a:rPr lang="en-US" sz="2400" dirty="0"/>
              <a:t>All officers do traffic enforcement</a:t>
            </a:r>
          </a:p>
          <a:p>
            <a:pPr marL="228600" lvl="1" indent="0">
              <a:buNone/>
            </a:pPr>
            <a:r>
              <a:rPr lang="en-US" sz="2400" dirty="0"/>
              <a:t>Lays a solid foundation for growth into the future</a:t>
            </a:r>
          </a:p>
          <a:p>
            <a:pPr marL="228600" lvl="1" indent="0">
              <a:buNone/>
            </a:pPr>
            <a:r>
              <a:rPr lang="en-US" sz="2400" dirty="0"/>
              <a:t>Give Resources to Precinct Captains to enable them to address problems in Precinct</a:t>
            </a:r>
          </a:p>
          <a:p>
            <a:pPr marL="228600" lvl="1" indent="0">
              <a:buNone/>
            </a:pPr>
            <a:endParaRPr lang="en-US" sz="2400" dirty="0"/>
          </a:p>
        </p:txBody>
      </p:sp>
    </p:spTree>
    <p:extLst>
      <p:ext uri="{BB962C8B-B14F-4D97-AF65-F5344CB8AC3E}">
        <p14:creationId xmlns:p14="http://schemas.microsoft.com/office/powerpoint/2010/main" val="113733542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1662546" y="399327"/>
            <a:ext cx="3648363" cy="6158490"/>
          </a:xfrm>
          <a:prstGeom prst="rect">
            <a:avLst/>
          </a:prstGeom>
        </p:spPr>
      </p:pic>
      <p:sp>
        <p:nvSpPr>
          <p:cNvPr id="4" name="TextBox 3"/>
          <p:cNvSpPr txBox="1"/>
          <p:nvPr/>
        </p:nvSpPr>
        <p:spPr>
          <a:xfrm>
            <a:off x="6502400" y="1015999"/>
            <a:ext cx="5089236" cy="3970318"/>
          </a:xfrm>
          <a:prstGeom prst="rect">
            <a:avLst/>
          </a:prstGeom>
          <a:noFill/>
        </p:spPr>
        <p:txBody>
          <a:bodyPr wrap="square" rtlCol="0">
            <a:spAutoFit/>
          </a:bodyPr>
          <a:lstStyle/>
          <a:p>
            <a:r>
              <a:rPr lang="en-US" sz="2800" dirty="0"/>
              <a:t>Captain’s will have a large contingent of officers which can address specific neighborhood issues.  Each district’s call demand can be re-assessed annually to determine proper staffing levels.  There has been an algorithm developed to assess these proper staffing levels. </a:t>
            </a:r>
          </a:p>
        </p:txBody>
      </p:sp>
    </p:spTree>
    <p:extLst>
      <p:ext uri="{BB962C8B-B14F-4D97-AF65-F5344CB8AC3E}">
        <p14:creationId xmlns:p14="http://schemas.microsoft.com/office/powerpoint/2010/main" val="260724607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37B6D6-9342-4A7A-9849-5669CFD1416F}"/>
              </a:ext>
            </a:extLst>
          </p:cNvPr>
          <p:cNvSpPr>
            <a:spLocks noGrp="1"/>
          </p:cNvSpPr>
          <p:nvPr>
            <p:ph type="title"/>
          </p:nvPr>
        </p:nvSpPr>
        <p:spPr/>
        <p:txBody>
          <a:bodyPr/>
          <a:lstStyle/>
          <a:p>
            <a:r>
              <a:rPr lang="en-US" dirty="0"/>
              <a:t>Goals for transition</a:t>
            </a:r>
          </a:p>
        </p:txBody>
      </p:sp>
      <p:sp>
        <p:nvSpPr>
          <p:cNvPr id="3" name="Content Placeholder 2">
            <a:extLst>
              <a:ext uri="{FF2B5EF4-FFF2-40B4-BE49-F238E27FC236}">
                <a16:creationId xmlns:a16="http://schemas.microsoft.com/office/drawing/2014/main" id="{E6CFDE13-6E48-4E7D-81D2-6EA95BAE6767}"/>
              </a:ext>
            </a:extLst>
          </p:cNvPr>
          <p:cNvSpPr>
            <a:spLocks noGrp="1"/>
          </p:cNvSpPr>
          <p:nvPr>
            <p:ph idx="1"/>
          </p:nvPr>
        </p:nvSpPr>
        <p:spPr/>
        <p:txBody>
          <a:bodyPr/>
          <a:lstStyle/>
          <a:p>
            <a:r>
              <a:rPr lang="en-US" sz="2800" dirty="0"/>
              <a:t>Most Importantly, live up to our mission in providing excellence in policing, enhancing the safety and security of individuals, and building partnerships to better the lives of our community members as a whole</a:t>
            </a:r>
          </a:p>
          <a:p>
            <a:endParaRPr lang="en-US" dirty="0"/>
          </a:p>
        </p:txBody>
      </p:sp>
    </p:spTree>
    <p:extLst>
      <p:ext uri="{BB962C8B-B14F-4D97-AF65-F5344CB8AC3E}">
        <p14:creationId xmlns:p14="http://schemas.microsoft.com/office/powerpoint/2010/main" val="59566909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11063" y="64655"/>
            <a:ext cx="7729728" cy="1211303"/>
          </a:xfrm>
        </p:spPr>
        <p:txBody>
          <a:bodyPr/>
          <a:lstStyle/>
          <a:p>
            <a:r>
              <a:rPr lang="en-US" dirty="0"/>
              <a:t>Questions and feedback</a:t>
            </a: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35709" y="1422400"/>
            <a:ext cx="10880436" cy="5338617"/>
          </a:xfrm>
        </p:spPr>
      </p:pic>
    </p:spTree>
    <p:extLst>
      <p:ext uri="{BB962C8B-B14F-4D97-AF65-F5344CB8AC3E}">
        <p14:creationId xmlns:p14="http://schemas.microsoft.com/office/powerpoint/2010/main" val="2629713402"/>
      </p:ext>
    </p:extLst>
  </p:cSld>
  <p:clrMapOvr>
    <a:masterClrMapping/>
  </p:clrMapOvr>
</p:sld>
</file>

<file path=ppt/theme/theme1.xml><?xml version="1.0" encoding="utf-8"?>
<a:theme xmlns:a="http://schemas.openxmlformats.org/drawingml/2006/main" name="Parcel">
  <a:themeElements>
    <a:clrScheme name="Parcel">
      <a:dk1>
        <a:srgbClr val="000000"/>
      </a:dk1>
      <a:lt1>
        <a:srgbClr val="FFFFFF"/>
      </a:lt1>
      <a:dk2>
        <a:srgbClr val="4A5356"/>
      </a:dk2>
      <a:lt2>
        <a:srgbClr val="E8E3CE"/>
      </a:lt2>
      <a:accent1>
        <a:srgbClr val="F6A21D"/>
      </a:accent1>
      <a:accent2>
        <a:srgbClr val="9BAFB5"/>
      </a:accent2>
      <a:accent3>
        <a:srgbClr val="C96731"/>
      </a:accent3>
      <a:accent4>
        <a:srgbClr val="9CA383"/>
      </a:accent4>
      <a:accent5>
        <a:srgbClr val="87795D"/>
      </a:accent5>
      <a:accent6>
        <a:srgbClr val="A0988C"/>
      </a:accent6>
      <a:hlink>
        <a:srgbClr val="00B0F0"/>
      </a:hlink>
      <a:folHlink>
        <a:srgbClr val="738F97"/>
      </a:folHlink>
    </a:clrScheme>
    <a:fontScheme name="Parcel">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Parcel">
      <a:fillStyleLst>
        <a:solidFill>
          <a:schemeClr val="phClr"/>
        </a:solidFill>
        <a:gradFill rotWithShape="1">
          <a:gsLst>
            <a:gs pos="0">
              <a:schemeClr val="phClr">
                <a:tint val="80000"/>
                <a:satMod val="107000"/>
                <a:lumMod val="103000"/>
              </a:schemeClr>
            </a:gs>
            <a:gs pos="100000">
              <a:schemeClr val="phClr">
                <a:tint val="82000"/>
                <a:satMod val="109000"/>
                <a:lumMod val="103000"/>
              </a:schemeClr>
            </a:gs>
          </a:gsLst>
          <a:lin ang="5400000" scaled="0"/>
        </a:gradFill>
        <a:gradFill rotWithShape="1">
          <a:gsLst>
            <a:gs pos="0">
              <a:schemeClr val="phClr">
                <a:tint val="97000"/>
                <a:satMod val="100000"/>
                <a:lumMod val="102000"/>
              </a:schemeClr>
            </a:gs>
            <a:gs pos="50000">
              <a:schemeClr val="phClr">
                <a:shade val="100000"/>
                <a:satMod val="103000"/>
                <a:lumMod val="100000"/>
              </a:schemeClr>
            </a:gs>
            <a:gs pos="100000">
              <a:schemeClr val="phClr">
                <a:shade val="93000"/>
                <a:satMod val="110000"/>
                <a:lumMod val="9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31750" cap="flat" cmpd="sng" algn="ctr">
          <a:solidFill>
            <a:schemeClr val="phClr"/>
          </a:solidFill>
          <a:prstDash val="solid"/>
        </a:ln>
      </a:lnStyleLst>
      <a:effectStyleLst>
        <a:effectStyle>
          <a:effectLst/>
        </a:effectStyle>
        <a:effectStyle>
          <a:effectLst/>
        </a:effectStyle>
        <a:effectStyle>
          <a:effectLst>
            <a:outerShdw blurRad="55880" dist="15240" dir="5400000" algn="ctr" rotWithShape="0">
              <a:srgbClr val="000000">
                <a:alpha val="45000"/>
              </a:srgbClr>
            </a:outerShdw>
          </a:effectLst>
          <a:scene3d>
            <a:camera prst="orthographicFront">
              <a:rot lat="0" lon="0" rev="0"/>
            </a:camera>
            <a:lightRig rig="brightRoom" dir="tl"/>
          </a:scene3d>
          <a:sp3d prstMaterial="dkEdge">
            <a:bevelT w="0" h="0"/>
          </a:sp3d>
        </a:effectStyle>
      </a:effectStyleLst>
      <a:bgFillStyleLst>
        <a:solidFill>
          <a:schemeClr val="phClr"/>
        </a:solidFill>
        <a:solidFill>
          <a:schemeClr val="phClr">
            <a:tint val="95000"/>
            <a:satMod val="170000"/>
          </a:schemeClr>
        </a:solidFill>
        <a:gradFill rotWithShape="1">
          <a:gsLst>
            <a:gs pos="0">
              <a:schemeClr val="phClr">
                <a:tint val="97000"/>
                <a:shade val="100000"/>
                <a:satMod val="185000"/>
                <a:lumMod val="120000"/>
              </a:schemeClr>
            </a:gs>
            <a:gs pos="100000">
              <a:schemeClr val="phClr">
                <a:tint val="96000"/>
                <a:shade val="95000"/>
                <a:satMod val="215000"/>
                <a:lumMod val="80000"/>
              </a:schemeClr>
            </a:gs>
          </a:gsLst>
          <a:path path="circle">
            <a:fillToRect l="50000" t="55000" r="125000" b="100000"/>
          </a:path>
        </a:gradFill>
      </a:bgFillStyleLst>
    </a:fmtScheme>
  </a:themeElements>
  <a:objectDefaults/>
  <a:extraClrSchemeLst/>
  <a:extLst>
    <a:ext uri="{05A4C25C-085E-4340-85A3-A5531E510DB2}">
      <thm15:themeFamily xmlns:thm15="http://schemas.microsoft.com/office/thememl/2012/main" name="Parcel" id="{8BEC4385-4EB9-4D53-BFB5-0EA123736B6D}" vid="{4DB32801-28C0-48B0-8C1D-A9A58613615A}"/>
    </a:ext>
  </a:extLst>
</a:theme>
</file>

<file path=docProps/app.xml><?xml version="1.0" encoding="utf-8"?>
<Properties xmlns="http://schemas.openxmlformats.org/officeDocument/2006/extended-properties" xmlns:vt="http://schemas.openxmlformats.org/officeDocument/2006/docPropsVTypes">
  <Template>TM10001115[[fn=Parcel]]</Template>
  <TotalTime>1563</TotalTime>
  <Words>710</Words>
  <Application>Microsoft Office PowerPoint</Application>
  <PresentationFormat>Widescreen</PresentationFormat>
  <Paragraphs>97</Paragraphs>
  <Slides>20</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20</vt:i4>
      </vt:variant>
    </vt:vector>
  </HeadingPairs>
  <TitlesOfParts>
    <vt:vector size="24" baseType="lpstr">
      <vt:lpstr>Arial</vt:lpstr>
      <vt:lpstr>Arial Black</vt:lpstr>
      <vt:lpstr>Gill Sans MT</vt:lpstr>
      <vt:lpstr>Parcel</vt:lpstr>
      <vt:lpstr>Reorganizing  Spokane police Department patrol/Precincts to better serve our mission</vt:lpstr>
      <vt:lpstr>Current Staffing status</vt:lpstr>
      <vt:lpstr>Officer Ratios </vt:lpstr>
      <vt:lpstr>Impacts: Slower response times</vt:lpstr>
      <vt:lpstr>Other Contributing factors </vt:lpstr>
      <vt:lpstr>PowerPoint Presentation</vt:lpstr>
      <vt:lpstr>Impacts: Mandatory Overtime </vt:lpstr>
      <vt:lpstr>Impacts:  COntinued</vt:lpstr>
      <vt:lpstr>Current Patrol Staffing Model</vt:lpstr>
      <vt:lpstr>Current Precinct Staffing</vt:lpstr>
      <vt:lpstr>Proposed Patrol staffing Model for January 2023</vt:lpstr>
      <vt:lpstr>MAP</vt:lpstr>
      <vt:lpstr>Staffing Source</vt:lpstr>
      <vt:lpstr>Transition Date </vt:lpstr>
      <vt:lpstr>Challenges </vt:lpstr>
      <vt:lpstr>Goals for Transition</vt:lpstr>
      <vt:lpstr>Goals for Transition</vt:lpstr>
      <vt:lpstr>PowerPoint Presentation</vt:lpstr>
      <vt:lpstr>Goals for transition</vt:lpstr>
      <vt:lpstr>Questions and feedback</vt:lpstr>
    </vt:vector>
  </TitlesOfParts>
  <Company>City of Spokane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Reorganizing patrol to better serve our mission and our officers</dc:title>
  <dc:creator>Jensen, Jake D.</dc:creator>
  <cp:lastModifiedBy>Olsen, Eric</cp:lastModifiedBy>
  <cp:revision>141</cp:revision>
  <cp:lastPrinted>2022-10-05T21:09:55Z</cp:lastPrinted>
  <dcterms:created xsi:type="dcterms:W3CDTF">2022-05-07T04:30:23Z</dcterms:created>
  <dcterms:modified xsi:type="dcterms:W3CDTF">2022-10-06T19:42:06Z</dcterms:modified>
</cp:coreProperties>
</file>